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6" r:id="rId12"/>
    <p:sldId id="267" r:id="rId13"/>
  </p:sldIdLst>
  <p:sldSz cx="9144000" cy="5143500" type="screen16x9"/>
  <p:notesSz cx="6858000" cy="9144000"/>
  <p:embeddedFontLst>
    <p:embeddedFont>
      <p:font typeface="Advent Pro Light" panose="020B0604020202020204" charset="0"/>
      <p:regular r:id="rId15"/>
      <p:bold r:id="rId16"/>
    </p:embeddedFont>
    <p:embeddedFont>
      <p:font typeface="Anton" panose="020B0604020202020204" charset="0"/>
      <p:regular r:id="rId17"/>
    </p:embeddedFont>
    <p:embeddedFont>
      <p:font typeface="Fira Sans Condensed" panose="020B0604020202020204" charset="0"/>
      <p:regular r:id="rId18"/>
      <p:bold r:id="rId19"/>
      <p:italic r:id="rId20"/>
      <p:boldItalic r:id="rId21"/>
    </p:embeddedFont>
    <p:embeddedFont>
      <p:font typeface="Fira Sans Condensed Light" panose="020B0604020202020204" charset="0"/>
      <p:regular r:id="rId22"/>
      <p:bold r:id="rId23"/>
      <p:italic r:id="rId24"/>
      <p:boldItalic r:id="rId25"/>
    </p:embeddedFont>
    <p:embeddedFont>
      <p:font typeface="Josefin Slab" panose="020B0604020202020204" charset="0"/>
      <p:regular r:id="rId26"/>
      <p:bold r:id="rId27"/>
      <p:italic r:id="rId28"/>
      <p:boldItalic r:id="rId29"/>
    </p:embeddedFont>
    <p:embeddedFont>
      <p:font typeface="Rajdhani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igYI/FpfwPk1T6aUfKnZvP4rhc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9518A6-22EC-456B-A89D-26FCD0290046}">
  <a:tblStyle styleId="{389518A6-22EC-456B-A89D-26FCD02900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17" d="100"/>
          <a:sy n="217" d="100"/>
        </p:scale>
        <p:origin x="17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6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" name="Google Shape;9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30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3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6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 i="0" u="none" strike="noStrike" cap="none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 i="0" u="none" strike="noStrike" cap="none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 i="0" u="none" strike="noStrike" cap="none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>
            <a:spLocks noGrp="1"/>
          </p:cNvSpPr>
          <p:nvPr>
            <p:ph type="ctrTitle"/>
          </p:nvPr>
        </p:nvSpPr>
        <p:spPr>
          <a:xfrm>
            <a:off x="449147" y="497942"/>
            <a:ext cx="6784965" cy="2091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400">
                <a:latin typeface="Rajdhani"/>
                <a:ea typeface="Rajdhani"/>
                <a:cs typeface="Rajdhani"/>
                <a:sym typeface="Rajdhani"/>
              </a:rPr>
              <a:t>Real-time Object Detection for Autonomous Driving using Deep Learning</a:t>
            </a:r>
            <a:endParaRPr sz="44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subTitle" idx="1"/>
          </p:nvPr>
        </p:nvSpPr>
        <p:spPr>
          <a:xfrm>
            <a:off x="1056768" y="2487496"/>
            <a:ext cx="3922341" cy="37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Duy Anh Tran, Pascal Fischer, Alen Smajic, Yujin So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53" name="Google Shape;53;p1"/>
          <p:cNvGrpSpPr/>
          <p:nvPr/>
        </p:nvGrpSpPr>
        <p:grpSpPr>
          <a:xfrm>
            <a:off x="6022950" y="2105759"/>
            <a:ext cx="2602300" cy="2721278"/>
            <a:chOff x="4206459" y="1191441"/>
            <a:chExt cx="712556" cy="785901"/>
          </a:xfrm>
        </p:grpSpPr>
        <p:sp>
          <p:nvSpPr>
            <p:cNvPr id="54" name="Google Shape;54;p1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1"/>
            <p:cNvGrpSpPr/>
            <p:nvPr/>
          </p:nvGrpSpPr>
          <p:grpSpPr>
            <a:xfrm>
              <a:off x="4644280" y="1290523"/>
              <a:ext cx="143716" cy="29462"/>
              <a:chOff x="4644280" y="1290523"/>
              <a:chExt cx="143716" cy="29462"/>
            </a:xfrm>
          </p:grpSpPr>
          <p:sp>
            <p:nvSpPr>
              <p:cNvPr id="59" name="Google Shape;59;p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63;p1"/>
            <p:cNvGrpSpPr/>
            <p:nvPr/>
          </p:nvGrpSpPr>
          <p:grpSpPr>
            <a:xfrm>
              <a:off x="4356567" y="1191441"/>
              <a:ext cx="143691" cy="29488"/>
              <a:chOff x="4356567" y="1191441"/>
              <a:chExt cx="143691" cy="29488"/>
            </a:xfrm>
          </p:grpSpPr>
          <p:sp>
            <p:nvSpPr>
              <p:cNvPr id="64" name="Google Shape;64;p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68;p1"/>
            <p:cNvGrpSpPr/>
            <p:nvPr/>
          </p:nvGrpSpPr>
          <p:grpSpPr>
            <a:xfrm>
              <a:off x="4339009" y="1863727"/>
              <a:ext cx="143704" cy="29476"/>
              <a:chOff x="4339009" y="1863727"/>
              <a:chExt cx="143704" cy="29476"/>
            </a:xfrm>
          </p:grpSpPr>
          <p:sp>
            <p:nvSpPr>
              <p:cNvPr id="69" name="Google Shape;69;p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4" name="Google Shape;74;p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" name="Google Shape;78;p1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" name="Google Shape;82;p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83" name="Google Shape;83;p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1"/>
            <p:cNvGrpSpPr/>
            <p:nvPr/>
          </p:nvGrpSpPr>
          <p:grpSpPr>
            <a:xfrm>
              <a:off x="4771663" y="1876896"/>
              <a:ext cx="108651" cy="100446"/>
              <a:chOff x="4771663" y="1876896"/>
              <a:chExt cx="108651" cy="100446"/>
            </a:xfrm>
          </p:grpSpPr>
          <p:sp>
            <p:nvSpPr>
              <p:cNvPr id="88" name="Google Shape;88;p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" name="Google Shape;92;p1"/>
          <p:cNvGrpSpPr/>
          <p:nvPr/>
        </p:nvGrpSpPr>
        <p:grpSpPr>
          <a:xfrm>
            <a:off x="6483813" y="3634051"/>
            <a:ext cx="612672" cy="357403"/>
            <a:chOff x="5727616" y="4204699"/>
            <a:chExt cx="440505" cy="290018"/>
          </a:xfrm>
        </p:grpSpPr>
        <p:sp>
          <p:nvSpPr>
            <p:cNvPr id="93" name="Google Shape;93;p1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1"/>
          <p:cNvGrpSpPr/>
          <p:nvPr/>
        </p:nvGrpSpPr>
        <p:grpSpPr>
          <a:xfrm>
            <a:off x="6594860" y="2483878"/>
            <a:ext cx="407961" cy="446656"/>
            <a:chOff x="1190625" y="238125"/>
            <a:chExt cx="5219200" cy="5219200"/>
          </a:xfrm>
        </p:grpSpPr>
        <p:sp>
          <p:nvSpPr>
            <p:cNvPr id="102" name="Google Shape;102;p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1"/>
          <p:cNvGrpSpPr/>
          <p:nvPr/>
        </p:nvGrpSpPr>
        <p:grpSpPr>
          <a:xfrm>
            <a:off x="7610805" y="2866192"/>
            <a:ext cx="508324" cy="481474"/>
            <a:chOff x="1343100" y="238125"/>
            <a:chExt cx="4914225" cy="5219200"/>
          </a:xfrm>
        </p:grpSpPr>
        <p:sp>
          <p:nvSpPr>
            <p:cNvPr id="195" name="Google Shape;195;p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1"/>
          <p:cNvGrpSpPr/>
          <p:nvPr/>
        </p:nvGrpSpPr>
        <p:grpSpPr>
          <a:xfrm>
            <a:off x="7588266" y="4070685"/>
            <a:ext cx="558494" cy="399828"/>
            <a:chOff x="1195500" y="238125"/>
            <a:chExt cx="5209425" cy="5219200"/>
          </a:xfrm>
        </p:grpSpPr>
        <p:sp>
          <p:nvSpPr>
            <p:cNvPr id="242" name="Google Shape;242;p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"/>
          <p:cNvSpPr txBox="1">
            <a:spLocks noGrp="1"/>
          </p:cNvSpPr>
          <p:nvPr>
            <p:ph type="subTitle" idx="1"/>
          </p:nvPr>
        </p:nvSpPr>
        <p:spPr>
          <a:xfrm>
            <a:off x="6075240" y="1232104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Search for a suitable dataset and inspect the content</a:t>
            </a:r>
            <a:endParaRPr dirty="0"/>
          </a:p>
        </p:txBody>
      </p:sp>
      <p:sp>
        <p:nvSpPr>
          <p:cNvPr id="333" name="Google Shape;333;p4"/>
          <p:cNvSpPr txBox="1">
            <a:spLocks noGrp="1"/>
          </p:cNvSpPr>
          <p:nvPr>
            <p:ph type="subTitle" idx="2"/>
          </p:nvPr>
        </p:nvSpPr>
        <p:spPr>
          <a:xfrm>
            <a:off x="6077211" y="3138689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 dirty="0"/>
              <a:t>Algorithm for creating bounding boxes</a:t>
            </a:r>
            <a:endParaRPr dirty="0"/>
          </a:p>
        </p:txBody>
      </p:sp>
      <p:sp>
        <p:nvSpPr>
          <p:cNvPr id="334" name="Google Shape;334;p4"/>
          <p:cNvSpPr txBox="1">
            <a:spLocks noGrp="1"/>
          </p:cNvSpPr>
          <p:nvPr>
            <p:ph type="subTitle" idx="3"/>
          </p:nvPr>
        </p:nvSpPr>
        <p:spPr>
          <a:xfrm>
            <a:off x="6075240" y="2147413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Data preprocessing from JSON-files </a:t>
            </a:r>
            <a:endParaRPr dirty="0"/>
          </a:p>
        </p:txBody>
      </p:sp>
      <p:sp>
        <p:nvSpPr>
          <p:cNvPr id="335" name="Google Shape;335;p4"/>
          <p:cNvSpPr txBox="1">
            <a:spLocks noGrp="1"/>
          </p:cNvSpPr>
          <p:nvPr>
            <p:ph type="subTitle" idx="4"/>
          </p:nvPr>
        </p:nvSpPr>
        <p:spPr>
          <a:xfrm>
            <a:off x="6085228" y="4087427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 dirty="0"/>
              <a:t>Load data into Tensors</a:t>
            </a:r>
            <a:endParaRPr dirty="0"/>
          </a:p>
        </p:txBody>
      </p:sp>
      <p:cxnSp>
        <p:nvCxnSpPr>
          <p:cNvPr id="376" name="Google Shape;376;p4"/>
          <p:cNvCxnSpPr/>
          <p:nvPr/>
        </p:nvCxnSpPr>
        <p:spPr>
          <a:xfrm>
            <a:off x="6020240" y="1219654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7" name="Google Shape;377;p4"/>
          <p:cNvCxnSpPr/>
          <p:nvPr/>
        </p:nvCxnSpPr>
        <p:spPr>
          <a:xfrm>
            <a:off x="6020187" y="3126239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1" name="Google Shape;471;p4"/>
          <p:cNvCxnSpPr/>
          <p:nvPr/>
        </p:nvCxnSpPr>
        <p:spPr>
          <a:xfrm>
            <a:off x="6020240" y="2134963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2" name="Google Shape;472;p4"/>
          <p:cNvCxnSpPr/>
          <p:nvPr/>
        </p:nvCxnSpPr>
        <p:spPr>
          <a:xfrm>
            <a:off x="6028204" y="4074977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1" name="Google Shape;611;p10">
            <a:extLst>
              <a:ext uri="{FF2B5EF4-FFF2-40B4-BE49-F238E27FC236}">
                <a16:creationId xmlns:a16="http://schemas.microsoft.com/office/drawing/2014/main" id="{F3BA8132-83A0-4B6D-AAA8-75965AA603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Preliminary Results</a:t>
            </a:r>
            <a:endParaRPr dirty="0"/>
          </a:p>
        </p:txBody>
      </p:sp>
      <p:grpSp>
        <p:nvGrpSpPr>
          <p:cNvPr id="204" name="Google Shape;9850;p57">
            <a:extLst>
              <a:ext uri="{FF2B5EF4-FFF2-40B4-BE49-F238E27FC236}">
                <a16:creationId xmlns:a16="http://schemas.microsoft.com/office/drawing/2014/main" id="{ADE9824C-2739-4AE7-A624-9BBB738E26C3}"/>
              </a:ext>
            </a:extLst>
          </p:cNvPr>
          <p:cNvGrpSpPr/>
          <p:nvPr/>
        </p:nvGrpSpPr>
        <p:grpSpPr>
          <a:xfrm>
            <a:off x="5522553" y="1477176"/>
            <a:ext cx="332761" cy="234066"/>
            <a:chOff x="7989683" y="2350207"/>
            <a:chExt cx="332761" cy="234066"/>
          </a:xfrm>
          <a:solidFill>
            <a:schemeClr val="tx2"/>
          </a:solidFill>
        </p:grpSpPr>
        <p:sp>
          <p:nvSpPr>
            <p:cNvPr id="205" name="Google Shape;9851;p57">
              <a:extLst>
                <a:ext uri="{FF2B5EF4-FFF2-40B4-BE49-F238E27FC236}">
                  <a16:creationId xmlns:a16="http://schemas.microsoft.com/office/drawing/2014/main" id="{5934DA76-8E16-4F1B-89A9-8CB682B3F6CE}"/>
                </a:ext>
              </a:extLst>
            </p:cNvPr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852;p57">
              <a:extLst>
                <a:ext uri="{FF2B5EF4-FFF2-40B4-BE49-F238E27FC236}">
                  <a16:creationId xmlns:a16="http://schemas.microsoft.com/office/drawing/2014/main" id="{C24956C5-6D00-4470-AE3A-49DBDE4A4456}"/>
                </a:ext>
              </a:extLst>
            </p:cNvPr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853;p57">
              <a:extLst>
                <a:ext uri="{FF2B5EF4-FFF2-40B4-BE49-F238E27FC236}">
                  <a16:creationId xmlns:a16="http://schemas.microsoft.com/office/drawing/2014/main" id="{302B84EF-9239-45EC-830B-B4EE45CE1008}"/>
                </a:ext>
              </a:extLst>
            </p:cNvPr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854;p57">
              <a:extLst>
                <a:ext uri="{FF2B5EF4-FFF2-40B4-BE49-F238E27FC236}">
                  <a16:creationId xmlns:a16="http://schemas.microsoft.com/office/drawing/2014/main" id="{ADACBACD-5A6A-413B-9AC0-5D635D0C21F6}"/>
                </a:ext>
              </a:extLst>
            </p:cNvPr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855;p57">
              <a:extLst>
                <a:ext uri="{FF2B5EF4-FFF2-40B4-BE49-F238E27FC236}">
                  <a16:creationId xmlns:a16="http://schemas.microsoft.com/office/drawing/2014/main" id="{37CCC117-50F4-4BD7-B3F3-B7EFDABA1623}"/>
                </a:ext>
              </a:extLst>
            </p:cNvPr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856;p57">
              <a:extLst>
                <a:ext uri="{FF2B5EF4-FFF2-40B4-BE49-F238E27FC236}">
                  <a16:creationId xmlns:a16="http://schemas.microsoft.com/office/drawing/2014/main" id="{F58020B4-FAF8-4856-ABE3-4C9F7914949C}"/>
                </a:ext>
              </a:extLst>
            </p:cNvPr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11019;p59">
            <a:extLst>
              <a:ext uri="{FF2B5EF4-FFF2-40B4-BE49-F238E27FC236}">
                <a16:creationId xmlns:a16="http://schemas.microsoft.com/office/drawing/2014/main" id="{EA040940-8204-4963-A323-7F64255A927D}"/>
              </a:ext>
            </a:extLst>
          </p:cNvPr>
          <p:cNvGrpSpPr/>
          <p:nvPr/>
        </p:nvGrpSpPr>
        <p:grpSpPr>
          <a:xfrm>
            <a:off x="5464706" y="3311075"/>
            <a:ext cx="407774" cy="356627"/>
            <a:chOff x="4876780" y="2418064"/>
            <a:chExt cx="407774" cy="356627"/>
          </a:xfrm>
          <a:solidFill>
            <a:schemeClr val="tx2"/>
          </a:solidFill>
        </p:grpSpPr>
        <p:sp>
          <p:nvSpPr>
            <p:cNvPr id="212" name="Google Shape;11020;p59">
              <a:extLst>
                <a:ext uri="{FF2B5EF4-FFF2-40B4-BE49-F238E27FC236}">
                  <a16:creationId xmlns:a16="http://schemas.microsoft.com/office/drawing/2014/main" id="{8AD75B3D-7A55-47E5-86C4-80E635B16A77}"/>
                </a:ext>
              </a:extLst>
            </p:cNvPr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021;p59">
              <a:extLst>
                <a:ext uri="{FF2B5EF4-FFF2-40B4-BE49-F238E27FC236}">
                  <a16:creationId xmlns:a16="http://schemas.microsoft.com/office/drawing/2014/main" id="{67BCE1DA-A17B-49D9-B54B-5E3D01A27042}"/>
                </a:ext>
              </a:extLst>
            </p:cNvPr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1022;p59">
              <a:extLst>
                <a:ext uri="{FF2B5EF4-FFF2-40B4-BE49-F238E27FC236}">
                  <a16:creationId xmlns:a16="http://schemas.microsoft.com/office/drawing/2014/main" id="{3AE60F92-8699-41F5-BB81-48679DA21C8F}"/>
                </a:ext>
              </a:extLst>
            </p:cNvPr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1023;p59">
              <a:extLst>
                <a:ext uri="{FF2B5EF4-FFF2-40B4-BE49-F238E27FC236}">
                  <a16:creationId xmlns:a16="http://schemas.microsoft.com/office/drawing/2014/main" id="{41736E4E-49D6-4BED-A905-F03AD7CB5E2F}"/>
                </a:ext>
              </a:extLst>
            </p:cNvPr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1024;p59">
              <a:extLst>
                <a:ext uri="{FF2B5EF4-FFF2-40B4-BE49-F238E27FC236}">
                  <a16:creationId xmlns:a16="http://schemas.microsoft.com/office/drawing/2014/main" id="{F8C7ADD9-EFB1-42C2-A6FE-435D8AF40C17}"/>
                </a:ext>
              </a:extLst>
            </p:cNvPr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1025;p59">
              <a:extLst>
                <a:ext uri="{FF2B5EF4-FFF2-40B4-BE49-F238E27FC236}">
                  <a16:creationId xmlns:a16="http://schemas.microsoft.com/office/drawing/2014/main" id="{8097FAE2-76C1-43A7-A1CA-84C022FEECD9}"/>
                </a:ext>
              </a:extLst>
            </p:cNvPr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1026;p59">
              <a:extLst>
                <a:ext uri="{FF2B5EF4-FFF2-40B4-BE49-F238E27FC236}">
                  <a16:creationId xmlns:a16="http://schemas.microsoft.com/office/drawing/2014/main" id="{CA0B48A2-9B2C-4B3B-AB2F-CB36628F2535}"/>
                </a:ext>
              </a:extLst>
            </p:cNvPr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1027;p59">
              <a:extLst>
                <a:ext uri="{FF2B5EF4-FFF2-40B4-BE49-F238E27FC236}">
                  <a16:creationId xmlns:a16="http://schemas.microsoft.com/office/drawing/2014/main" id="{6B180E79-41FB-47E7-BC7B-EB42841FBE08}"/>
                </a:ext>
              </a:extLst>
            </p:cNvPr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10736;p59">
            <a:extLst>
              <a:ext uri="{FF2B5EF4-FFF2-40B4-BE49-F238E27FC236}">
                <a16:creationId xmlns:a16="http://schemas.microsoft.com/office/drawing/2014/main" id="{6E8E4A5E-AF17-402B-8284-40D69BCCEE8F}"/>
              </a:ext>
            </a:extLst>
          </p:cNvPr>
          <p:cNvGrpSpPr/>
          <p:nvPr/>
        </p:nvGrpSpPr>
        <p:grpSpPr>
          <a:xfrm>
            <a:off x="5489913" y="2330874"/>
            <a:ext cx="357359" cy="357391"/>
            <a:chOff x="5771483" y="1515787"/>
            <a:chExt cx="357359" cy="357391"/>
          </a:xfrm>
          <a:solidFill>
            <a:schemeClr val="tx2"/>
          </a:solidFill>
        </p:grpSpPr>
        <p:sp>
          <p:nvSpPr>
            <p:cNvPr id="221" name="Google Shape;10737;p59">
              <a:extLst>
                <a:ext uri="{FF2B5EF4-FFF2-40B4-BE49-F238E27FC236}">
                  <a16:creationId xmlns:a16="http://schemas.microsoft.com/office/drawing/2014/main" id="{1DDD9842-C633-4762-83C4-F1DB37A81F33}"/>
                </a:ext>
              </a:extLst>
            </p:cNvPr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738;p59">
              <a:extLst>
                <a:ext uri="{FF2B5EF4-FFF2-40B4-BE49-F238E27FC236}">
                  <a16:creationId xmlns:a16="http://schemas.microsoft.com/office/drawing/2014/main" id="{9781DFF9-FA44-4C68-851D-CE1377FF93E6}"/>
                </a:ext>
              </a:extLst>
            </p:cNvPr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739;p59">
              <a:extLst>
                <a:ext uri="{FF2B5EF4-FFF2-40B4-BE49-F238E27FC236}">
                  <a16:creationId xmlns:a16="http://schemas.microsoft.com/office/drawing/2014/main" id="{CCA87B6A-2A95-4F79-BC74-0D1DD7E60FBA}"/>
                </a:ext>
              </a:extLst>
            </p:cNvPr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740;p59">
              <a:extLst>
                <a:ext uri="{FF2B5EF4-FFF2-40B4-BE49-F238E27FC236}">
                  <a16:creationId xmlns:a16="http://schemas.microsoft.com/office/drawing/2014/main" id="{16AA251B-62DC-4CA7-9300-42695162819D}"/>
                </a:ext>
              </a:extLst>
            </p:cNvPr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9875;p57">
            <a:extLst>
              <a:ext uri="{FF2B5EF4-FFF2-40B4-BE49-F238E27FC236}">
                <a16:creationId xmlns:a16="http://schemas.microsoft.com/office/drawing/2014/main" id="{45577538-15E0-4F25-B878-C71D4DAF486C}"/>
              </a:ext>
            </a:extLst>
          </p:cNvPr>
          <p:cNvGrpSpPr/>
          <p:nvPr/>
        </p:nvGrpSpPr>
        <p:grpSpPr>
          <a:xfrm>
            <a:off x="5536764" y="4219128"/>
            <a:ext cx="370930" cy="370549"/>
            <a:chOff x="2497275" y="2744159"/>
            <a:chExt cx="370930" cy="370549"/>
          </a:xfrm>
          <a:solidFill>
            <a:schemeClr val="tx2"/>
          </a:solidFill>
        </p:grpSpPr>
        <p:sp>
          <p:nvSpPr>
            <p:cNvPr id="226" name="Google Shape;9876;p57">
              <a:extLst>
                <a:ext uri="{FF2B5EF4-FFF2-40B4-BE49-F238E27FC236}">
                  <a16:creationId xmlns:a16="http://schemas.microsoft.com/office/drawing/2014/main" id="{FB01FD6D-166C-43EA-915A-827F3BE1C5C9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877;p57">
              <a:extLst>
                <a:ext uri="{FF2B5EF4-FFF2-40B4-BE49-F238E27FC236}">
                  <a16:creationId xmlns:a16="http://schemas.microsoft.com/office/drawing/2014/main" id="{1610ADB3-7519-44F8-9952-7E4BAE23AC3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878;p57">
              <a:extLst>
                <a:ext uri="{FF2B5EF4-FFF2-40B4-BE49-F238E27FC236}">
                  <a16:creationId xmlns:a16="http://schemas.microsoft.com/office/drawing/2014/main" id="{EB6E7C11-EA02-4742-AEB4-8248A0CE957E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879;p57">
              <a:extLst>
                <a:ext uri="{FF2B5EF4-FFF2-40B4-BE49-F238E27FC236}">
                  <a16:creationId xmlns:a16="http://schemas.microsoft.com/office/drawing/2014/main" id="{4908983D-72AC-4EEF-B331-D3BB775E733B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880;p57">
              <a:extLst>
                <a:ext uri="{FF2B5EF4-FFF2-40B4-BE49-F238E27FC236}">
                  <a16:creationId xmlns:a16="http://schemas.microsoft.com/office/drawing/2014/main" id="{46EB664C-F046-4AEE-936B-06C66CAC22CA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881;p57">
              <a:extLst>
                <a:ext uri="{FF2B5EF4-FFF2-40B4-BE49-F238E27FC236}">
                  <a16:creationId xmlns:a16="http://schemas.microsoft.com/office/drawing/2014/main" id="{2D938AF9-D071-49BC-98ED-AAA8947BADCE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B176412-9C54-4C38-A263-0D175F43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96" y="1647732"/>
            <a:ext cx="4454245" cy="25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"/>
          <p:cNvSpPr txBox="1">
            <a:spLocks noGrp="1"/>
          </p:cNvSpPr>
          <p:nvPr>
            <p:ph type="title"/>
          </p:nvPr>
        </p:nvSpPr>
        <p:spPr>
          <a:xfrm>
            <a:off x="701120" y="459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SCHEDULE</a:t>
            </a:r>
            <a:endParaRPr/>
          </a:p>
        </p:txBody>
      </p:sp>
      <p:sp>
        <p:nvSpPr>
          <p:cNvPr id="852" name="Google Shape;852;p11"/>
          <p:cNvSpPr txBox="1">
            <a:spLocks noGrp="1"/>
          </p:cNvSpPr>
          <p:nvPr>
            <p:ph type="subTitle" idx="4294967295"/>
          </p:nvPr>
        </p:nvSpPr>
        <p:spPr>
          <a:xfrm>
            <a:off x="-117082" y="2243613"/>
            <a:ext cx="1532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8. December 2020</a:t>
            </a:r>
            <a:endParaRPr sz="10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53" name="Google Shape;853;p11"/>
          <p:cNvSpPr txBox="1">
            <a:spLocks noGrp="1"/>
          </p:cNvSpPr>
          <p:nvPr>
            <p:ph type="subTitle" idx="4294967295"/>
          </p:nvPr>
        </p:nvSpPr>
        <p:spPr>
          <a:xfrm>
            <a:off x="811928" y="4169590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Data Preprocessing</a:t>
            </a:r>
            <a:b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YOLO</a:t>
            </a:r>
            <a:endParaRPr sz="1200" b="1" i="0" u="none" strike="noStrike" cap="non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54" name="Google Shape;854;p11"/>
          <p:cNvSpPr txBox="1">
            <a:spLocks noGrp="1"/>
          </p:cNvSpPr>
          <p:nvPr>
            <p:ph type="subTitle" idx="4294967295"/>
          </p:nvPr>
        </p:nvSpPr>
        <p:spPr>
          <a:xfrm>
            <a:off x="-180080" y="1995882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Project Kickoff</a:t>
            </a:r>
            <a:endParaRPr sz="1200" b="1" i="0" u="none" strike="noStrike" cap="non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55" name="Google Shape;855;p11"/>
          <p:cNvSpPr txBox="1">
            <a:spLocks noGrp="1"/>
          </p:cNvSpPr>
          <p:nvPr>
            <p:ph type="subTitle" idx="4294967295"/>
          </p:nvPr>
        </p:nvSpPr>
        <p:spPr>
          <a:xfrm>
            <a:off x="848059" y="1111762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Data Preprocessing faster-RCNN</a:t>
            </a:r>
            <a:endParaRPr sz="1200" b="1" i="0" u="none" strike="noStrike" cap="non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56" name="Google Shape;856;p11"/>
          <p:cNvSpPr/>
          <p:nvPr/>
        </p:nvSpPr>
        <p:spPr>
          <a:xfrm>
            <a:off x="561709" y="2530536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11"/>
          <p:cNvSpPr/>
          <p:nvPr/>
        </p:nvSpPr>
        <p:spPr>
          <a:xfrm>
            <a:off x="1396524" y="3574417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1"/>
          <p:cNvSpPr/>
          <p:nvPr/>
        </p:nvSpPr>
        <p:spPr>
          <a:xfrm>
            <a:off x="2722547" y="1555828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11"/>
          <p:cNvSpPr/>
          <p:nvPr/>
        </p:nvSpPr>
        <p:spPr>
          <a:xfrm>
            <a:off x="4043759" y="1555067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11"/>
          <p:cNvSpPr/>
          <p:nvPr/>
        </p:nvSpPr>
        <p:spPr>
          <a:xfrm>
            <a:off x="5437834" y="1551370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1" name="Google Shape;861;p11"/>
          <p:cNvCxnSpPr>
            <a:stCxn id="856" idx="7"/>
            <a:endCxn id="862" idx="3"/>
          </p:cNvCxnSpPr>
          <p:nvPr/>
        </p:nvCxnSpPr>
        <p:spPr>
          <a:xfrm rot="10800000" flipH="1">
            <a:off x="1050539" y="2040206"/>
            <a:ext cx="434700" cy="5742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3" name="Google Shape;863;p11"/>
          <p:cNvCxnSpPr>
            <a:stCxn id="857" idx="6"/>
            <a:endCxn id="864" idx="2"/>
          </p:cNvCxnSpPr>
          <p:nvPr/>
        </p:nvCxnSpPr>
        <p:spPr>
          <a:xfrm rot="10800000" flipH="1">
            <a:off x="1969224" y="3855667"/>
            <a:ext cx="1260900" cy="5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0" name="Google Shape;890;p11"/>
          <p:cNvCxnSpPr>
            <a:stCxn id="856" idx="5"/>
            <a:endCxn id="857" idx="1"/>
          </p:cNvCxnSpPr>
          <p:nvPr/>
        </p:nvCxnSpPr>
        <p:spPr>
          <a:xfrm>
            <a:off x="1050539" y="3019366"/>
            <a:ext cx="429900" cy="6390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1"/>
          <p:cNvSpPr/>
          <p:nvPr/>
        </p:nvSpPr>
        <p:spPr>
          <a:xfrm>
            <a:off x="1401344" y="1551378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1"/>
          <p:cNvSpPr/>
          <p:nvPr/>
        </p:nvSpPr>
        <p:spPr>
          <a:xfrm>
            <a:off x="6706154" y="1551370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11"/>
          <p:cNvSpPr/>
          <p:nvPr/>
        </p:nvSpPr>
        <p:spPr>
          <a:xfrm>
            <a:off x="3230032" y="3569207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1"/>
          <p:cNvSpPr/>
          <p:nvPr/>
        </p:nvSpPr>
        <p:spPr>
          <a:xfrm>
            <a:off x="6706154" y="3569194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1"/>
          <p:cNvSpPr/>
          <p:nvPr/>
        </p:nvSpPr>
        <p:spPr>
          <a:xfrm>
            <a:off x="7118326" y="256029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8" name="Google Shape;918;p11"/>
          <p:cNvCxnSpPr>
            <a:stCxn id="862" idx="6"/>
            <a:endCxn id="858" idx="2"/>
          </p:cNvCxnSpPr>
          <p:nvPr/>
        </p:nvCxnSpPr>
        <p:spPr>
          <a:xfrm>
            <a:off x="1974044" y="1837728"/>
            <a:ext cx="748500" cy="45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9" name="Google Shape;919;p11"/>
          <p:cNvCxnSpPr>
            <a:stCxn id="858" idx="6"/>
            <a:endCxn id="859" idx="2"/>
          </p:cNvCxnSpPr>
          <p:nvPr/>
        </p:nvCxnSpPr>
        <p:spPr>
          <a:xfrm rot="10800000" flipH="1">
            <a:off x="3295247" y="1841278"/>
            <a:ext cx="748500" cy="9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0" name="Google Shape;920;p11"/>
          <p:cNvCxnSpPr>
            <a:stCxn id="859" idx="6"/>
            <a:endCxn id="860" idx="2"/>
          </p:cNvCxnSpPr>
          <p:nvPr/>
        </p:nvCxnSpPr>
        <p:spPr>
          <a:xfrm rot="10800000" flipH="1">
            <a:off x="4616459" y="1837817"/>
            <a:ext cx="821400" cy="3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1" name="Google Shape;921;p11"/>
          <p:cNvCxnSpPr>
            <a:stCxn id="860" idx="6"/>
            <a:endCxn id="898" idx="2"/>
          </p:cNvCxnSpPr>
          <p:nvPr/>
        </p:nvCxnSpPr>
        <p:spPr>
          <a:xfrm>
            <a:off x="6010534" y="1837720"/>
            <a:ext cx="6957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11"/>
          <p:cNvCxnSpPr>
            <a:stCxn id="864" idx="6"/>
            <a:endCxn id="923" idx="2"/>
          </p:cNvCxnSpPr>
          <p:nvPr/>
        </p:nvCxnSpPr>
        <p:spPr>
          <a:xfrm>
            <a:off x="3802732" y="3855557"/>
            <a:ext cx="1218300" cy="90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4" name="Google Shape;924;p11"/>
          <p:cNvCxnSpPr>
            <a:cxnSpLocks/>
            <a:stCxn id="911" idx="7"/>
            <a:endCxn id="912" idx="4"/>
          </p:cNvCxnSpPr>
          <p:nvPr/>
        </p:nvCxnSpPr>
        <p:spPr>
          <a:xfrm flipV="1">
            <a:off x="7194984" y="3132995"/>
            <a:ext cx="209692" cy="52006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5" name="Google Shape;925;p11"/>
          <p:cNvCxnSpPr>
            <a:cxnSpLocks/>
            <a:stCxn id="898" idx="5"/>
            <a:endCxn id="912" idx="0"/>
          </p:cNvCxnSpPr>
          <p:nvPr/>
        </p:nvCxnSpPr>
        <p:spPr>
          <a:xfrm>
            <a:off x="7194984" y="2040200"/>
            <a:ext cx="209692" cy="52009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6" name="Google Shape;926;p11"/>
          <p:cNvSpPr txBox="1"/>
          <p:nvPr/>
        </p:nvSpPr>
        <p:spPr>
          <a:xfrm>
            <a:off x="2687168" y="4153157"/>
            <a:ext cx="16584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Implement YOLO</a:t>
            </a:r>
            <a:endParaRPr/>
          </a:p>
        </p:txBody>
      </p:sp>
      <p:sp>
        <p:nvSpPr>
          <p:cNvPr id="927" name="Google Shape;927;p11"/>
          <p:cNvSpPr txBox="1"/>
          <p:nvPr/>
        </p:nvSpPr>
        <p:spPr>
          <a:xfrm>
            <a:off x="4478320" y="4185645"/>
            <a:ext cx="1658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Validation and Finetuning</a:t>
            </a:r>
            <a:endParaRPr/>
          </a:p>
        </p:txBody>
      </p:sp>
      <p:sp>
        <p:nvSpPr>
          <p:cNvPr id="928" name="Google Shape;928;p11"/>
          <p:cNvSpPr txBox="1"/>
          <p:nvPr/>
        </p:nvSpPr>
        <p:spPr>
          <a:xfrm>
            <a:off x="2156110" y="2147738"/>
            <a:ext cx="170398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Implement Backbone network and pretrain it</a:t>
            </a:r>
            <a:endParaRPr/>
          </a:p>
        </p:txBody>
      </p:sp>
      <p:sp>
        <p:nvSpPr>
          <p:cNvPr id="929" name="Google Shape;929;p11"/>
          <p:cNvSpPr txBox="1"/>
          <p:nvPr/>
        </p:nvSpPr>
        <p:spPr>
          <a:xfrm>
            <a:off x="3115828" y="1041991"/>
            <a:ext cx="244736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Implement region proposal network (RPN), put it together with backbone network and train it</a:t>
            </a:r>
            <a:endParaRPr/>
          </a:p>
        </p:txBody>
      </p:sp>
      <p:sp>
        <p:nvSpPr>
          <p:cNvPr id="930" name="Google Shape;930;p11"/>
          <p:cNvSpPr txBox="1"/>
          <p:nvPr/>
        </p:nvSpPr>
        <p:spPr>
          <a:xfrm>
            <a:off x="4872185" y="2029639"/>
            <a:ext cx="170398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Implement faster-RCNN</a:t>
            </a:r>
            <a:endParaRPr/>
          </a:p>
        </p:txBody>
      </p:sp>
      <p:sp>
        <p:nvSpPr>
          <p:cNvPr id="931" name="Google Shape;931;p11"/>
          <p:cNvSpPr txBox="1"/>
          <p:nvPr/>
        </p:nvSpPr>
        <p:spPr>
          <a:xfrm>
            <a:off x="6135815" y="1139025"/>
            <a:ext cx="170398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Validation and Finetuning</a:t>
            </a:r>
            <a:endParaRPr/>
          </a:p>
        </p:txBody>
      </p:sp>
      <p:sp>
        <p:nvSpPr>
          <p:cNvPr id="932" name="Google Shape;932;p11"/>
          <p:cNvSpPr txBox="1"/>
          <p:nvPr/>
        </p:nvSpPr>
        <p:spPr>
          <a:xfrm>
            <a:off x="5651474" y="2660938"/>
            <a:ext cx="1543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Result comparison and evaluation</a:t>
            </a:r>
            <a:endParaRPr/>
          </a:p>
        </p:txBody>
      </p:sp>
      <p:sp>
        <p:nvSpPr>
          <p:cNvPr id="933" name="Google Shape;933;p11"/>
          <p:cNvSpPr txBox="1"/>
          <p:nvPr/>
        </p:nvSpPr>
        <p:spPr>
          <a:xfrm>
            <a:off x="5957299" y="3007002"/>
            <a:ext cx="10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Week 9-10</a:t>
            </a:r>
            <a:endParaRPr/>
          </a:p>
        </p:txBody>
      </p:sp>
      <p:sp>
        <p:nvSpPr>
          <p:cNvPr id="934" name="Google Shape;934;p11"/>
          <p:cNvSpPr txBox="1"/>
          <p:nvPr/>
        </p:nvSpPr>
        <p:spPr>
          <a:xfrm>
            <a:off x="1040303" y="4485615"/>
            <a:ext cx="12015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Week 1</a:t>
            </a:r>
            <a:endParaRPr/>
          </a:p>
        </p:txBody>
      </p:sp>
      <p:sp>
        <p:nvSpPr>
          <p:cNvPr id="935" name="Google Shape;935;p11"/>
          <p:cNvSpPr txBox="1"/>
          <p:nvPr/>
        </p:nvSpPr>
        <p:spPr>
          <a:xfrm>
            <a:off x="2915634" y="4329697"/>
            <a:ext cx="12015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Week 2-5</a:t>
            </a:r>
            <a:endParaRPr/>
          </a:p>
        </p:txBody>
      </p:sp>
      <p:sp>
        <p:nvSpPr>
          <p:cNvPr id="936" name="Google Shape;936;p11"/>
          <p:cNvSpPr txBox="1"/>
          <p:nvPr/>
        </p:nvSpPr>
        <p:spPr>
          <a:xfrm>
            <a:off x="4706720" y="4559638"/>
            <a:ext cx="12015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Week 6</a:t>
            </a:r>
            <a:endParaRPr/>
          </a:p>
        </p:txBody>
      </p:sp>
      <p:sp>
        <p:nvSpPr>
          <p:cNvPr id="937" name="Google Shape;937;p11"/>
          <p:cNvSpPr txBox="1"/>
          <p:nvPr/>
        </p:nvSpPr>
        <p:spPr>
          <a:xfrm>
            <a:off x="6399115" y="898115"/>
            <a:ext cx="12015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Week 8</a:t>
            </a:r>
            <a:endParaRPr/>
          </a:p>
        </p:txBody>
      </p:sp>
      <p:sp>
        <p:nvSpPr>
          <p:cNvPr id="938" name="Google Shape;938;p11"/>
          <p:cNvSpPr txBox="1"/>
          <p:nvPr/>
        </p:nvSpPr>
        <p:spPr>
          <a:xfrm>
            <a:off x="5125039" y="2283659"/>
            <a:ext cx="1201649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Week 6-7</a:t>
            </a:r>
            <a:endParaRPr/>
          </a:p>
        </p:txBody>
      </p:sp>
      <p:sp>
        <p:nvSpPr>
          <p:cNvPr id="939" name="Google Shape;939;p11"/>
          <p:cNvSpPr txBox="1"/>
          <p:nvPr/>
        </p:nvSpPr>
        <p:spPr>
          <a:xfrm>
            <a:off x="2407277" y="2479612"/>
            <a:ext cx="1201649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Week 2-3</a:t>
            </a:r>
            <a:endParaRPr dirty="0"/>
          </a:p>
        </p:txBody>
      </p:sp>
      <p:sp>
        <p:nvSpPr>
          <p:cNvPr id="940" name="Google Shape;940;p11"/>
          <p:cNvSpPr txBox="1"/>
          <p:nvPr/>
        </p:nvSpPr>
        <p:spPr>
          <a:xfrm>
            <a:off x="3713643" y="694910"/>
            <a:ext cx="12015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Week 4-5</a:t>
            </a:r>
            <a:endParaRPr/>
          </a:p>
        </p:txBody>
      </p:sp>
      <p:sp>
        <p:nvSpPr>
          <p:cNvPr id="941" name="Google Shape;941;p11"/>
          <p:cNvSpPr txBox="1"/>
          <p:nvPr/>
        </p:nvSpPr>
        <p:spPr>
          <a:xfrm>
            <a:off x="1078242" y="898116"/>
            <a:ext cx="1201649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Week 1</a:t>
            </a:r>
            <a:endParaRPr/>
          </a:p>
        </p:txBody>
      </p:sp>
      <p:cxnSp>
        <p:nvCxnSpPr>
          <p:cNvPr id="942" name="Google Shape;942;p11"/>
          <p:cNvCxnSpPr>
            <a:stCxn id="912" idx="6"/>
            <a:endCxn id="943" idx="2"/>
          </p:cNvCxnSpPr>
          <p:nvPr/>
        </p:nvCxnSpPr>
        <p:spPr>
          <a:xfrm>
            <a:off x="7691026" y="2846645"/>
            <a:ext cx="5781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3" name="Google Shape;943;p11"/>
          <p:cNvSpPr/>
          <p:nvPr/>
        </p:nvSpPr>
        <p:spPr>
          <a:xfrm>
            <a:off x="8269160" y="2560288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1"/>
          <p:cNvSpPr txBox="1"/>
          <p:nvPr/>
        </p:nvSpPr>
        <p:spPr>
          <a:xfrm>
            <a:off x="7783745" y="3202675"/>
            <a:ext cx="15435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Final </a:t>
            </a:r>
            <a:b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Presentation</a:t>
            </a:r>
            <a:endParaRPr/>
          </a:p>
        </p:txBody>
      </p:sp>
      <p:sp>
        <p:nvSpPr>
          <p:cNvPr id="950" name="Google Shape;950;p11"/>
          <p:cNvSpPr txBox="1"/>
          <p:nvPr/>
        </p:nvSpPr>
        <p:spPr>
          <a:xfrm>
            <a:off x="7954761" y="3463594"/>
            <a:ext cx="12015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Week 10	</a:t>
            </a:r>
            <a:endParaRPr sz="10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16. and 18. February 2021</a:t>
            </a:r>
            <a:r>
              <a:rPr lang="en" sz="1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endParaRPr sz="10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endParaRPr sz="10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endParaRPr sz="10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23" name="Google Shape;923;p11"/>
          <p:cNvSpPr/>
          <p:nvPr/>
        </p:nvSpPr>
        <p:spPr>
          <a:xfrm>
            <a:off x="5021166" y="3578244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1" name="Google Shape;951;p11"/>
          <p:cNvCxnSpPr>
            <a:stCxn id="923" idx="6"/>
            <a:endCxn id="911" idx="2"/>
          </p:cNvCxnSpPr>
          <p:nvPr/>
        </p:nvCxnSpPr>
        <p:spPr>
          <a:xfrm rot="10800000" flipH="1">
            <a:off x="5593866" y="3855594"/>
            <a:ext cx="1112400" cy="90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11"/>
          <p:cNvSpPr txBox="1"/>
          <p:nvPr/>
        </p:nvSpPr>
        <p:spPr>
          <a:xfrm>
            <a:off x="6163308" y="4153145"/>
            <a:ext cx="1658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2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Start writing report</a:t>
            </a:r>
            <a:endParaRPr/>
          </a:p>
        </p:txBody>
      </p:sp>
      <p:sp>
        <p:nvSpPr>
          <p:cNvPr id="953" name="Google Shape;953;p11"/>
          <p:cNvSpPr txBox="1"/>
          <p:nvPr/>
        </p:nvSpPr>
        <p:spPr>
          <a:xfrm>
            <a:off x="6326695" y="4391688"/>
            <a:ext cx="12015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Week 7-10</a:t>
            </a:r>
            <a:endParaRPr/>
          </a:p>
        </p:txBody>
      </p:sp>
      <p:grpSp>
        <p:nvGrpSpPr>
          <p:cNvPr id="954" name="Google Shape;954;p11"/>
          <p:cNvGrpSpPr/>
          <p:nvPr/>
        </p:nvGrpSpPr>
        <p:grpSpPr>
          <a:xfrm>
            <a:off x="6846136" y="3736165"/>
            <a:ext cx="273857" cy="274147"/>
            <a:chOff x="7538896" y="1970156"/>
            <a:chExt cx="361147" cy="361529"/>
          </a:xfrm>
        </p:grpSpPr>
        <p:sp>
          <p:nvSpPr>
            <p:cNvPr id="955" name="Google Shape;955;p11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1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1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1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1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250;p59">
            <a:extLst>
              <a:ext uri="{FF2B5EF4-FFF2-40B4-BE49-F238E27FC236}">
                <a16:creationId xmlns:a16="http://schemas.microsoft.com/office/drawing/2014/main" id="{10389B5F-A3FD-4677-8DA0-16E0D9A5547B}"/>
              </a:ext>
            </a:extLst>
          </p:cNvPr>
          <p:cNvGrpSpPr/>
          <p:nvPr/>
        </p:nvGrpSpPr>
        <p:grpSpPr>
          <a:xfrm>
            <a:off x="645037" y="2641230"/>
            <a:ext cx="395266" cy="351312"/>
            <a:chOff x="7929578" y="4284365"/>
            <a:chExt cx="395266" cy="351312"/>
          </a:xfrm>
          <a:solidFill>
            <a:schemeClr val="tx2"/>
          </a:solidFill>
        </p:grpSpPr>
        <p:sp>
          <p:nvSpPr>
            <p:cNvPr id="118" name="Google Shape;11251;p59">
              <a:extLst>
                <a:ext uri="{FF2B5EF4-FFF2-40B4-BE49-F238E27FC236}">
                  <a16:creationId xmlns:a16="http://schemas.microsoft.com/office/drawing/2014/main" id="{B985FEB8-87C0-4145-AB67-244B6098F4EA}"/>
                </a:ext>
              </a:extLst>
            </p:cNvPr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252;p59">
              <a:extLst>
                <a:ext uri="{FF2B5EF4-FFF2-40B4-BE49-F238E27FC236}">
                  <a16:creationId xmlns:a16="http://schemas.microsoft.com/office/drawing/2014/main" id="{F4454F4E-351E-42B6-8B4B-651A094CE779}"/>
                </a:ext>
              </a:extLst>
            </p:cNvPr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253;p59">
              <a:extLst>
                <a:ext uri="{FF2B5EF4-FFF2-40B4-BE49-F238E27FC236}">
                  <a16:creationId xmlns:a16="http://schemas.microsoft.com/office/drawing/2014/main" id="{4AEB83AF-8936-4CFE-8A36-DB6D631C37C3}"/>
                </a:ext>
              </a:extLst>
            </p:cNvPr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254;p59">
              <a:extLst>
                <a:ext uri="{FF2B5EF4-FFF2-40B4-BE49-F238E27FC236}">
                  <a16:creationId xmlns:a16="http://schemas.microsoft.com/office/drawing/2014/main" id="{D35D145F-7007-4099-9DEA-E222E471B218}"/>
                </a:ext>
              </a:extLst>
            </p:cNvPr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1937;p60">
            <a:extLst>
              <a:ext uri="{FF2B5EF4-FFF2-40B4-BE49-F238E27FC236}">
                <a16:creationId xmlns:a16="http://schemas.microsoft.com/office/drawing/2014/main" id="{E231701C-FFBE-4669-9CA6-C480EDAE29F8}"/>
              </a:ext>
            </a:extLst>
          </p:cNvPr>
          <p:cNvGrpSpPr/>
          <p:nvPr/>
        </p:nvGrpSpPr>
        <p:grpSpPr>
          <a:xfrm>
            <a:off x="1513594" y="1648716"/>
            <a:ext cx="367013" cy="331278"/>
            <a:chOff x="3522521" y="1975857"/>
            <a:chExt cx="367013" cy="331278"/>
          </a:xfrm>
          <a:solidFill>
            <a:schemeClr val="tx2"/>
          </a:solidFill>
        </p:grpSpPr>
        <p:sp>
          <p:nvSpPr>
            <p:cNvPr id="128" name="Google Shape;11938;p60">
              <a:extLst>
                <a:ext uri="{FF2B5EF4-FFF2-40B4-BE49-F238E27FC236}">
                  <a16:creationId xmlns:a16="http://schemas.microsoft.com/office/drawing/2014/main" id="{727FEC12-B897-4F12-8452-322CC110AD4B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939;p60">
              <a:extLst>
                <a:ext uri="{FF2B5EF4-FFF2-40B4-BE49-F238E27FC236}">
                  <a16:creationId xmlns:a16="http://schemas.microsoft.com/office/drawing/2014/main" id="{F2D5A1EA-924B-4160-B6E8-B0974377407B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940;p60">
              <a:extLst>
                <a:ext uri="{FF2B5EF4-FFF2-40B4-BE49-F238E27FC236}">
                  <a16:creationId xmlns:a16="http://schemas.microsoft.com/office/drawing/2014/main" id="{C428075D-3943-47D3-A284-CCC161D0DAD5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941;p60">
              <a:extLst>
                <a:ext uri="{FF2B5EF4-FFF2-40B4-BE49-F238E27FC236}">
                  <a16:creationId xmlns:a16="http://schemas.microsoft.com/office/drawing/2014/main" id="{8F1599C7-D0F1-4773-B176-5415A69E2CF3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942;p60">
              <a:extLst>
                <a:ext uri="{FF2B5EF4-FFF2-40B4-BE49-F238E27FC236}">
                  <a16:creationId xmlns:a16="http://schemas.microsoft.com/office/drawing/2014/main" id="{D02093BA-C428-4F80-84BC-9900FB248DFE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1943;p60">
              <a:extLst>
                <a:ext uri="{FF2B5EF4-FFF2-40B4-BE49-F238E27FC236}">
                  <a16:creationId xmlns:a16="http://schemas.microsoft.com/office/drawing/2014/main" id="{7AA2B6AD-C7C2-4206-AB87-317CD38A16BE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1944;p60">
              <a:extLst>
                <a:ext uri="{FF2B5EF4-FFF2-40B4-BE49-F238E27FC236}">
                  <a16:creationId xmlns:a16="http://schemas.microsoft.com/office/drawing/2014/main" id="{B18CDF7A-8955-4713-B19A-B2D6F850AC72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1937;p60">
            <a:extLst>
              <a:ext uri="{FF2B5EF4-FFF2-40B4-BE49-F238E27FC236}">
                <a16:creationId xmlns:a16="http://schemas.microsoft.com/office/drawing/2014/main" id="{F7BFB3EC-5534-4C54-AEB9-02A3C6E0F222}"/>
              </a:ext>
            </a:extLst>
          </p:cNvPr>
          <p:cNvGrpSpPr/>
          <p:nvPr/>
        </p:nvGrpSpPr>
        <p:grpSpPr>
          <a:xfrm>
            <a:off x="1518212" y="3683901"/>
            <a:ext cx="367013" cy="331278"/>
            <a:chOff x="3522521" y="1975857"/>
            <a:chExt cx="367013" cy="331278"/>
          </a:xfrm>
          <a:solidFill>
            <a:schemeClr val="tx2"/>
          </a:solidFill>
        </p:grpSpPr>
        <p:sp>
          <p:nvSpPr>
            <p:cNvPr id="136" name="Google Shape;11938;p60">
              <a:extLst>
                <a:ext uri="{FF2B5EF4-FFF2-40B4-BE49-F238E27FC236}">
                  <a16:creationId xmlns:a16="http://schemas.microsoft.com/office/drawing/2014/main" id="{6D0E9DDE-17BD-4AD1-B9FF-759FD6FBFD2C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1939;p60">
              <a:extLst>
                <a:ext uri="{FF2B5EF4-FFF2-40B4-BE49-F238E27FC236}">
                  <a16:creationId xmlns:a16="http://schemas.microsoft.com/office/drawing/2014/main" id="{0674960C-7C3B-4B30-AC9E-2AF2882C8242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1940;p60">
              <a:extLst>
                <a:ext uri="{FF2B5EF4-FFF2-40B4-BE49-F238E27FC236}">
                  <a16:creationId xmlns:a16="http://schemas.microsoft.com/office/drawing/2014/main" id="{23A58372-C9B8-46CE-95CE-399CE47BFB62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1941;p60">
              <a:extLst>
                <a:ext uri="{FF2B5EF4-FFF2-40B4-BE49-F238E27FC236}">
                  <a16:creationId xmlns:a16="http://schemas.microsoft.com/office/drawing/2014/main" id="{508975EE-ADD7-4474-B459-84875E26C5D0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1942;p60">
              <a:extLst>
                <a:ext uri="{FF2B5EF4-FFF2-40B4-BE49-F238E27FC236}">
                  <a16:creationId xmlns:a16="http://schemas.microsoft.com/office/drawing/2014/main" id="{B9E2A677-CF81-41F7-94CC-822D9A45EA26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1943;p60">
              <a:extLst>
                <a:ext uri="{FF2B5EF4-FFF2-40B4-BE49-F238E27FC236}">
                  <a16:creationId xmlns:a16="http://schemas.microsoft.com/office/drawing/2014/main" id="{71D71994-B6A0-4B10-9E8A-FC4ED8DF0276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1944;p60">
              <a:extLst>
                <a:ext uri="{FF2B5EF4-FFF2-40B4-BE49-F238E27FC236}">
                  <a16:creationId xmlns:a16="http://schemas.microsoft.com/office/drawing/2014/main" id="{407BEBC5-16FD-455B-B918-DF905052C9B8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1833;p60">
            <a:extLst>
              <a:ext uri="{FF2B5EF4-FFF2-40B4-BE49-F238E27FC236}">
                <a16:creationId xmlns:a16="http://schemas.microsoft.com/office/drawing/2014/main" id="{CD53CBCB-96C5-485E-A909-1B5528A11799}"/>
              </a:ext>
            </a:extLst>
          </p:cNvPr>
          <p:cNvSpPr/>
          <p:nvPr/>
        </p:nvSpPr>
        <p:spPr>
          <a:xfrm>
            <a:off x="3330036" y="3653064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1833;p60">
            <a:extLst>
              <a:ext uri="{FF2B5EF4-FFF2-40B4-BE49-F238E27FC236}">
                <a16:creationId xmlns:a16="http://schemas.microsoft.com/office/drawing/2014/main" id="{0FFA08AB-46EB-4D7B-B59A-6008BD2A7701}"/>
              </a:ext>
            </a:extLst>
          </p:cNvPr>
          <p:cNvSpPr/>
          <p:nvPr/>
        </p:nvSpPr>
        <p:spPr>
          <a:xfrm>
            <a:off x="2827224" y="1660471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1833;p60">
            <a:extLst>
              <a:ext uri="{FF2B5EF4-FFF2-40B4-BE49-F238E27FC236}">
                <a16:creationId xmlns:a16="http://schemas.microsoft.com/office/drawing/2014/main" id="{BDFD77CA-09D9-4A51-8B3D-7B9285B268C7}"/>
              </a:ext>
            </a:extLst>
          </p:cNvPr>
          <p:cNvSpPr/>
          <p:nvPr/>
        </p:nvSpPr>
        <p:spPr>
          <a:xfrm>
            <a:off x="4156259" y="1664685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1833;p60">
            <a:extLst>
              <a:ext uri="{FF2B5EF4-FFF2-40B4-BE49-F238E27FC236}">
                <a16:creationId xmlns:a16="http://schemas.microsoft.com/office/drawing/2014/main" id="{5E62E4AE-79C9-4B31-9500-EF38C691C370}"/>
              </a:ext>
            </a:extLst>
          </p:cNvPr>
          <p:cNvSpPr/>
          <p:nvPr/>
        </p:nvSpPr>
        <p:spPr>
          <a:xfrm>
            <a:off x="5543307" y="1648513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3565;p63">
            <a:extLst>
              <a:ext uri="{FF2B5EF4-FFF2-40B4-BE49-F238E27FC236}">
                <a16:creationId xmlns:a16="http://schemas.microsoft.com/office/drawing/2014/main" id="{EA0B2764-AB50-490E-A1AB-1AA3F652416E}"/>
              </a:ext>
            </a:extLst>
          </p:cNvPr>
          <p:cNvGrpSpPr/>
          <p:nvPr/>
        </p:nvGrpSpPr>
        <p:grpSpPr>
          <a:xfrm>
            <a:off x="6774713" y="1682795"/>
            <a:ext cx="416649" cy="325597"/>
            <a:chOff x="5626763" y="2013829"/>
            <a:chExt cx="351722" cy="274788"/>
          </a:xfrm>
          <a:solidFill>
            <a:schemeClr val="tx2"/>
          </a:solidFill>
        </p:grpSpPr>
        <p:sp>
          <p:nvSpPr>
            <p:cNvPr id="148" name="Google Shape;13566;p63">
              <a:extLst>
                <a:ext uri="{FF2B5EF4-FFF2-40B4-BE49-F238E27FC236}">
                  <a16:creationId xmlns:a16="http://schemas.microsoft.com/office/drawing/2014/main" id="{B54CECA2-DF85-4499-8F2B-C89C4E3421B5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3567;p63">
              <a:extLst>
                <a:ext uri="{FF2B5EF4-FFF2-40B4-BE49-F238E27FC236}">
                  <a16:creationId xmlns:a16="http://schemas.microsoft.com/office/drawing/2014/main" id="{535B641C-91EB-4396-81F6-10B67E8E5A0B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3568;p63">
              <a:extLst>
                <a:ext uri="{FF2B5EF4-FFF2-40B4-BE49-F238E27FC236}">
                  <a16:creationId xmlns:a16="http://schemas.microsoft.com/office/drawing/2014/main" id="{A6793B71-7DD8-4084-89DA-498C2ADAECC8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3569;p63">
              <a:extLst>
                <a:ext uri="{FF2B5EF4-FFF2-40B4-BE49-F238E27FC236}">
                  <a16:creationId xmlns:a16="http://schemas.microsoft.com/office/drawing/2014/main" id="{D94AE7D5-76F3-4C89-B1A7-50C36472E0B8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3570;p63">
              <a:extLst>
                <a:ext uri="{FF2B5EF4-FFF2-40B4-BE49-F238E27FC236}">
                  <a16:creationId xmlns:a16="http://schemas.microsoft.com/office/drawing/2014/main" id="{A3175B16-6AB8-4CE2-933D-E1745BA3FD5B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3571;p63">
              <a:extLst>
                <a:ext uri="{FF2B5EF4-FFF2-40B4-BE49-F238E27FC236}">
                  <a16:creationId xmlns:a16="http://schemas.microsoft.com/office/drawing/2014/main" id="{FB4E701D-3C9A-4469-B364-F849029B2888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572;p63">
              <a:extLst>
                <a:ext uri="{FF2B5EF4-FFF2-40B4-BE49-F238E27FC236}">
                  <a16:creationId xmlns:a16="http://schemas.microsoft.com/office/drawing/2014/main" id="{E85E3B2B-A436-44C7-B4A8-46D17C65E417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573;p63">
              <a:extLst>
                <a:ext uri="{FF2B5EF4-FFF2-40B4-BE49-F238E27FC236}">
                  <a16:creationId xmlns:a16="http://schemas.microsoft.com/office/drawing/2014/main" id="{7E34FA98-AED1-4F70-9962-C7BB15821466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574;p63">
              <a:extLst>
                <a:ext uri="{FF2B5EF4-FFF2-40B4-BE49-F238E27FC236}">
                  <a16:creationId xmlns:a16="http://schemas.microsoft.com/office/drawing/2014/main" id="{312BA260-CA53-4780-AFDD-F963D87CA59D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575;p63">
              <a:extLst>
                <a:ext uri="{FF2B5EF4-FFF2-40B4-BE49-F238E27FC236}">
                  <a16:creationId xmlns:a16="http://schemas.microsoft.com/office/drawing/2014/main" id="{5FDADEB4-C01F-455A-9CF2-73758F9879C9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3565;p63">
            <a:extLst>
              <a:ext uri="{FF2B5EF4-FFF2-40B4-BE49-F238E27FC236}">
                <a16:creationId xmlns:a16="http://schemas.microsoft.com/office/drawing/2014/main" id="{4B173F53-7BB1-485D-A981-284868BA2199}"/>
              </a:ext>
            </a:extLst>
          </p:cNvPr>
          <p:cNvGrpSpPr/>
          <p:nvPr/>
        </p:nvGrpSpPr>
        <p:grpSpPr>
          <a:xfrm>
            <a:off x="5091585" y="3714771"/>
            <a:ext cx="416649" cy="325597"/>
            <a:chOff x="5626763" y="2013829"/>
            <a:chExt cx="351722" cy="274788"/>
          </a:xfrm>
          <a:solidFill>
            <a:schemeClr val="tx2"/>
          </a:solidFill>
        </p:grpSpPr>
        <p:sp>
          <p:nvSpPr>
            <p:cNvPr id="159" name="Google Shape;13566;p63">
              <a:extLst>
                <a:ext uri="{FF2B5EF4-FFF2-40B4-BE49-F238E27FC236}">
                  <a16:creationId xmlns:a16="http://schemas.microsoft.com/office/drawing/2014/main" id="{3BC8150E-1396-4DB9-A056-A0A0E4DD09FA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3567;p63">
              <a:extLst>
                <a:ext uri="{FF2B5EF4-FFF2-40B4-BE49-F238E27FC236}">
                  <a16:creationId xmlns:a16="http://schemas.microsoft.com/office/drawing/2014/main" id="{3510DFD6-94A5-498C-A10B-2584DA7255BD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568;p63">
              <a:extLst>
                <a:ext uri="{FF2B5EF4-FFF2-40B4-BE49-F238E27FC236}">
                  <a16:creationId xmlns:a16="http://schemas.microsoft.com/office/drawing/2014/main" id="{1DEF1628-E22E-4201-B5C7-0EE7049F776A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569;p63">
              <a:extLst>
                <a:ext uri="{FF2B5EF4-FFF2-40B4-BE49-F238E27FC236}">
                  <a16:creationId xmlns:a16="http://schemas.microsoft.com/office/drawing/2014/main" id="{68798FE1-50F6-46E0-AE53-2F26683FD724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570;p63">
              <a:extLst>
                <a:ext uri="{FF2B5EF4-FFF2-40B4-BE49-F238E27FC236}">
                  <a16:creationId xmlns:a16="http://schemas.microsoft.com/office/drawing/2014/main" id="{A7C6E2C0-2E63-4D3F-AD6C-DBAE10A8B5F2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571;p63">
              <a:extLst>
                <a:ext uri="{FF2B5EF4-FFF2-40B4-BE49-F238E27FC236}">
                  <a16:creationId xmlns:a16="http://schemas.microsoft.com/office/drawing/2014/main" id="{ABABF1CD-61B3-4D16-8A62-9B2010BCB292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572;p63">
              <a:extLst>
                <a:ext uri="{FF2B5EF4-FFF2-40B4-BE49-F238E27FC236}">
                  <a16:creationId xmlns:a16="http://schemas.microsoft.com/office/drawing/2014/main" id="{23E5B45B-D96D-41E2-B28D-68FC66011483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573;p63">
              <a:extLst>
                <a:ext uri="{FF2B5EF4-FFF2-40B4-BE49-F238E27FC236}">
                  <a16:creationId xmlns:a16="http://schemas.microsoft.com/office/drawing/2014/main" id="{7AC3C33E-3E2E-42E8-B48B-1255097EBA70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574;p63">
              <a:extLst>
                <a:ext uri="{FF2B5EF4-FFF2-40B4-BE49-F238E27FC236}">
                  <a16:creationId xmlns:a16="http://schemas.microsoft.com/office/drawing/2014/main" id="{A4733221-3663-4C2B-952E-26ABDD0766D9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575;p63">
              <a:extLst>
                <a:ext uri="{FF2B5EF4-FFF2-40B4-BE49-F238E27FC236}">
                  <a16:creationId xmlns:a16="http://schemas.microsoft.com/office/drawing/2014/main" id="{E8C8D0DC-165A-4E12-A788-39B9629F462A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1333;p59">
            <a:extLst>
              <a:ext uri="{FF2B5EF4-FFF2-40B4-BE49-F238E27FC236}">
                <a16:creationId xmlns:a16="http://schemas.microsoft.com/office/drawing/2014/main" id="{A640ED31-2647-40A3-9C4D-BD580502E810}"/>
              </a:ext>
            </a:extLst>
          </p:cNvPr>
          <p:cNvSpPr/>
          <p:nvPr/>
        </p:nvSpPr>
        <p:spPr>
          <a:xfrm>
            <a:off x="7214945" y="2675609"/>
            <a:ext cx="389187" cy="355927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1043;p59">
            <a:extLst>
              <a:ext uri="{FF2B5EF4-FFF2-40B4-BE49-F238E27FC236}">
                <a16:creationId xmlns:a16="http://schemas.microsoft.com/office/drawing/2014/main" id="{68494497-0DC9-44C8-A611-461953432702}"/>
              </a:ext>
            </a:extLst>
          </p:cNvPr>
          <p:cNvGrpSpPr/>
          <p:nvPr/>
        </p:nvGrpSpPr>
        <p:grpSpPr>
          <a:xfrm>
            <a:off x="8388537" y="2610940"/>
            <a:ext cx="371395" cy="371809"/>
            <a:chOff x="7073928" y="2905757"/>
            <a:chExt cx="371395" cy="371809"/>
          </a:xfrm>
          <a:solidFill>
            <a:schemeClr val="tx2"/>
          </a:solidFill>
        </p:grpSpPr>
        <p:sp>
          <p:nvSpPr>
            <p:cNvPr id="173" name="Google Shape;11044;p59">
              <a:extLst>
                <a:ext uri="{FF2B5EF4-FFF2-40B4-BE49-F238E27FC236}">
                  <a16:creationId xmlns:a16="http://schemas.microsoft.com/office/drawing/2014/main" id="{A6CBF232-F05B-4114-8E18-7426E733125D}"/>
                </a:ext>
              </a:extLst>
            </p:cNvPr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045;p59">
              <a:extLst>
                <a:ext uri="{FF2B5EF4-FFF2-40B4-BE49-F238E27FC236}">
                  <a16:creationId xmlns:a16="http://schemas.microsoft.com/office/drawing/2014/main" id="{8A63AE4D-906C-4855-A7A6-D3AEB0C39BAC}"/>
                </a:ext>
              </a:extLst>
            </p:cNvPr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046;p59">
              <a:extLst>
                <a:ext uri="{FF2B5EF4-FFF2-40B4-BE49-F238E27FC236}">
                  <a16:creationId xmlns:a16="http://schemas.microsoft.com/office/drawing/2014/main" id="{682B3639-629C-4C76-B9BE-BE558F9C3BCB}"/>
                </a:ext>
              </a:extLst>
            </p:cNvPr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2"/>
          <p:cNvSpPr txBox="1">
            <a:spLocks noGrp="1"/>
          </p:cNvSpPr>
          <p:nvPr>
            <p:ph type="ctrTitle"/>
          </p:nvPr>
        </p:nvSpPr>
        <p:spPr>
          <a:xfrm>
            <a:off x="2562000" y="514385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71" name="Google Shape;971;p12"/>
          <p:cNvSpPr txBox="1">
            <a:spLocks noGrp="1"/>
          </p:cNvSpPr>
          <p:nvPr>
            <p:ph type="subTitle" idx="1"/>
          </p:nvPr>
        </p:nvSpPr>
        <p:spPr>
          <a:xfrm>
            <a:off x="2561800" y="1894085"/>
            <a:ext cx="40200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Do you have any questions?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3F3F3"/>
              </a:solidFill>
            </a:endParaRPr>
          </a:p>
        </p:txBody>
      </p:sp>
      <p:grpSp>
        <p:nvGrpSpPr>
          <p:cNvPr id="972" name="Google Shape;972;p12"/>
          <p:cNvGrpSpPr/>
          <p:nvPr/>
        </p:nvGrpSpPr>
        <p:grpSpPr>
          <a:xfrm>
            <a:off x="1741447" y="2626465"/>
            <a:ext cx="403159" cy="485695"/>
            <a:chOff x="4899999" y="2882095"/>
            <a:chExt cx="271244" cy="346801"/>
          </a:xfrm>
        </p:grpSpPr>
        <p:sp>
          <p:nvSpPr>
            <p:cNvPr id="973" name="Google Shape;973;p1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3" name="Google Shape;983;p12"/>
          <p:cNvGrpSpPr/>
          <p:nvPr/>
        </p:nvGrpSpPr>
        <p:grpSpPr>
          <a:xfrm>
            <a:off x="5093848" y="2608848"/>
            <a:ext cx="434802" cy="520938"/>
            <a:chOff x="7144274" y="1500214"/>
            <a:chExt cx="282174" cy="355735"/>
          </a:xfrm>
        </p:grpSpPr>
        <p:sp>
          <p:nvSpPr>
            <p:cNvPr id="984" name="Google Shape;984;p12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2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2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2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2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2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0" name="Google Shape;990;p12"/>
          <p:cNvGrpSpPr/>
          <p:nvPr/>
        </p:nvGrpSpPr>
        <p:grpSpPr>
          <a:xfrm>
            <a:off x="3408523" y="2596444"/>
            <a:ext cx="521503" cy="542627"/>
            <a:chOff x="6200938" y="1500594"/>
            <a:chExt cx="322154" cy="355355"/>
          </a:xfrm>
        </p:grpSpPr>
        <p:sp>
          <p:nvSpPr>
            <p:cNvPr id="991" name="Google Shape;991;p12"/>
            <p:cNvSpPr/>
            <p:nvPr/>
          </p:nvSpPr>
          <p:spPr>
            <a:xfrm>
              <a:off x="6325789" y="1605835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2"/>
            <p:cNvSpPr/>
            <p:nvPr/>
          </p:nvSpPr>
          <p:spPr>
            <a:xfrm>
              <a:off x="6387280" y="1605835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2"/>
            <p:cNvSpPr/>
            <p:nvPr/>
          </p:nvSpPr>
          <p:spPr>
            <a:xfrm>
              <a:off x="6345779" y="1650725"/>
              <a:ext cx="32472" cy="10201"/>
            </a:xfrm>
            <a:custGeom>
              <a:avLst/>
              <a:gdLst/>
              <a:ahLst/>
              <a:cxnLst/>
              <a:rect l="l" t="t" r="r" b="b"/>
              <a:pathLst>
                <a:path w="1025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858" y="322"/>
                  </a:lnTo>
                  <a:cubicBezTo>
                    <a:pt x="953" y="322"/>
                    <a:pt x="1024" y="250"/>
                    <a:pt x="1024" y="167"/>
                  </a:cubicBezTo>
                  <a:cubicBezTo>
                    <a:pt x="1024" y="72"/>
                    <a:pt x="953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2"/>
            <p:cNvSpPr/>
            <p:nvPr/>
          </p:nvSpPr>
          <p:spPr>
            <a:xfrm>
              <a:off x="6200938" y="1500594"/>
              <a:ext cx="322154" cy="355355"/>
            </a:xfrm>
            <a:custGeom>
              <a:avLst/>
              <a:gdLst/>
              <a:ahLst/>
              <a:cxnLst/>
              <a:rect l="l" t="t" r="r" b="b"/>
              <a:pathLst>
                <a:path w="10169" h="11217" extrusionOk="0">
                  <a:moveTo>
                    <a:pt x="5072" y="322"/>
                  </a:moveTo>
                  <a:cubicBezTo>
                    <a:pt x="5251" y="322"/>
                    <a:pt x="5442" y="334"/>
                    <a:pt x="5608" y="381"/>
                  </a:cubicBezTo>
                  <a:lnTo>
                    <a:pt x="5608" y="1727"/>
                  </a:lnTo>
                  <a:cubicBezTo>
                    <a:pt x="5608" y="1822"/>
                    <a:pt x="5680" y="1893"/>
                    <a:pt x="5775" y="1893"/>
                  </a:cubicBezTo>
                  <a:cubicBezTo>
                    <a:pt x="5858" y="1893"/>
                    <a:pt x="5942" y="1822"/>
                    <a:pt x="5942" y="1727"/>
                  </a:cubicBezTo>
                  <a:lnTo>
                    <a:pt x="5942" y="465"/>
                  </a:lnTo>
                  <a:cubicBezTo>
                    <a:pt x="6835" y="798"/>
                    <a:pt x="7466" y="1632"/>
                    <a:pt x="7525" y="2608"/>
                  </a:cubicBezTo>
                  <a:lnTo>
                    <a:pt x="5942" y="2608"/>
                  </a:lnTo>
                  <a:lnTo>
                    <a:pt x="5942" y="2417"/>
                  </a:lnTo>
                  <a:cubicBezTo>
                    <a:pt x="5942" y="2322"/>
                    <a:pt x="5858" y="2251"/>
                    <a:pt x="5775" y="2251"/>
                  </a:cubicBezTo>
                  <a:cubicBezTo>
                    <a:pt x="5680" y="2251"/>
                    <a:pt x="5608" y="2322"/>
                    <a:pt x="5608" y="2417"/>
                  </a:cubicBezTo>
                  <a:lnTo>
                    <a:pt x="5608" y="2608"/>
                  </a:lnTo>
                  <a:lnTo>
                    <a:pt x="4537" y="2608"/>
                  </a:lnTo>
                  <a:lnTo>
                    <a:pt x="4537" y="381"/>
                  </a:lnTo>
                  <a:cubicBezTo>
                    <a:pt x="4715" y="334"/>
                    <a:pt x="4894" y="322"/>
                    <a:pt x="5072" y="322"/>
                  </a:cubicBezTo>
                  <a:close/>
                  <a:moveTo>
                    <a:pt x="4215" y="477"/>
                  </a:moveTo>
                  <a:lnTo>
                    <a:pt x="4215" y="2620"/>
                  </a:lnTo>
                  <a:lnTo>
                    <a:pt x="2620" y="2620"/>
                  </a:lnTo>
                  <a:cubicBezTo>
                    <a:pt x="2679" y="1643"/>
                    <a:pt x="3322" y="810"/>
                    <a:pt x="4215" y="477"/>
                  </a:cubicBezTo>
                  <a:close/>
                  <a:moveTo>
                    <a:pt x="7204" y="2941"/>
                  </a:moveTo>
                  <a:lnTo>
                    <a:pt x="7204" y="4013"/>
                  </a:lnTo>
                  <a:cubicBezTo>
                    <a:pt x="7204" y="4072"/>
                    <a:pt x="7204" y="4132"/>
                    <a:pt x="7192" y="4203"/>
                  </a:cubicBezTo>
                  <a:lnTo>
                    <a:pt x="2965" y="4203"/>
                  </a:lnTo>
                  <a:cubicBezTo>
                    <a:pt x="2965" y="4144"/>
                    <a:pt x="2953" y="4084"/>
                    <a:pt x="2953" y="4013"/>
                  </a:cubicBezTo>
                  <a:lnTo>
                    <a:pt x="2953" y="3656"/>
                  </a:lnTo>
                  <a:cubicBezTo>
                    <a:pt x="2953" y="3560"/>
                    <a:pt x="2870" y="3489"/>
                    <a:pt x="2786" y="3489"/>
                  </a:cubicBezTo>
                  <a:cubicBezTo>
                    <a:pt x="2691" y="3489"/>
                    <a:pt x="2620" y="3560"/>
                    <a:pt x="2620" y="3656"/>
                  </a:cubicBezTo>
                  <a:lnTo>
                    <a:pt x="2620" y="4013"/>
                  </a:lnTo>
                  <a:lnTo>
                    <a:pt x="2620" y="4203"/>
                  </a:lnTo>
                  <a:lnTo>
                    <a:pt x="2441" y="4203"/>
                  </a:lnTo>
                  <a:cubicBezTo>
                    <a:pt x="2334" y="4203"/>
                    <a:pt x="2251" y="4108"/>
                    <a:pt x="2251" y="4013"/>
                  </a:cubicBezTo>
                  <a:lnTo>
                    <a:pt x="2251" y="3132"/>
                  </a:lnTo>
                  <a:cubicBezTo>
                    <a:pt x="2251" y="3025"/>
                    <a:pt x="2334" y="2941"/>
                    <a:pt x="2441" y="2941"/>
                  </a:cubicBezTo>
                  <a:lnTo>
                    <a:pt x="2632" y="2941"/>
                  </a:lnTo>
                  <a:lnTo>
                    <a:pt x="2632" y="2953"/>
                  </a:lnTo>
                  <a:cubicBezTo>
                    <a:pt x="2632" y="3036"/>
                    <a:pt x="2715" y="3120"/>
                    <a:pt x="2798" y="3120"/>
                  </a:cubicBezTo>
                  <a:cubicBezTo>
                    <a:pt x="2882" y="3120"/>
                    <a:pt x="2965" y="3036"/>
                    <a:pt x="2965" y="2953"/>
                  </a:cubicBezTo>
                  <a:lnTo>
                    <a:pt x="2965" y="2941"/>
                  </a:lnTo>
                  <a:close/>
                  <a:moveTo>
                    <a:pt x="7692" y="2953"/>
                  </a:moveTo>
                  <a:cubicBezTo>
                    <a:pt x="7811" y="2953"/>
                    <a:pt x="7894" y="3036"/>
                    <a:pt x="7894" y="3144"/>
                  </a:cubicBezTo>
                  <a:lnTo>
                    <a:pt x="7894" y="4025"/>
                  </a:lnTo>
                  <a:cubicBezTo>
                    <a:pt x="7894" y="4120"/>
                    <a:pt x="7799" y="4215"/>
                    <a:pt x="7692" y="4215"/>
                  </a:cubicBezTo>
                  <a:lnTo>
                    <a:pt x="7501" y="4215"/>
                  </a:lnTo>
                  <a:lnTo>
                    <a:pt x="7501" y="4025"/>
                  </a:lnTo>
                  <a:lnTo>
                    <a:pt x="7501" y="2953"/>
                  </a:lnTo>
                  <a:close/>
                  <a:moveTo>
                    <a:pt x="7513" y="4513"/>
                  </a:moveTo>
                  <a:lnTo>
                    <a:pt x="7418" y="5096"/>
                  </a:lnTo>
                  <a:cubicBezTo>
                    <a:pt x="7394" y="5180"/>
                    <a:pt x="7323" y="5239"/>
                    <a:pt x="7239" y="5239"/>
                  </a:cubicBezTo>
                  <a:lnTo>
                    <a:pt x="7192" y="5239"/>
                  </a:lnTo>
                  <a:cubicBezTo>
                    <a:pt x="7323" y="5025"/>
                    <a:pt x="7418" y="4763"/>
                    <a:pt x="7478" y="4513"/>
                  </a:cubicBezTo>
                  <a:close/>
                  <a:moveTo>
                    <a:pt x="3691" y="4525"/>
                  </a:moveTo>
                  <a:lnTo>
                    <a:pt x="3822" y="5263"/>
                  </a:lnTo>
                  <a:lnTo>
                    <a:pt x="3346" y="5263"/>
                  </a:lnTo>
                  <a:cubicBezTo>
                    <a:pt x="3203" y="5037"/>
                    <a:pt x="3084" y="4799"/>
                    <a:pt x="3013" y="4525"/>
                  </a:cubicBezTo>
                  <a:close/>
                  <a:moveTo>
                    <a:pt x="6108" y="4525"/>
                  </a:moveTo>
                  <a:lnTo>
                    <a:pt x="5965" y="5263"/>
                  </a:lnTo>
                  <a:lnTo>
                    <a:pt x="4168" y="5263"/>
                  </a:lnTo>
                  <a:lnTo>
                    <a:pt x="4037" y="4525"/>
                  </a:lnTo>
                  <a:close/>
                  <a:moveTo>
                    <a:pt x="7144" y="4525"/>
                  </a:moveTo>
                  <a:cubicBezTo>
                    <a:pt x="7073" y="4787"/>
                    <a:pt x="6966" y="5025"/>
                    <a:pt x="6823" y="5227"/>
                  </a:cubicBezTo>
                  <a:cubicBezTo>
                    <a:pt x="6823" y="5239"/>
                    <a:pt x="6799" y="5239"/>
                    <a:pt x="6799" y="5263"/>
                  </a:cubicBezTo>
                  <a:lnTo>
                    <a:pt x="6323" y="5263"/>
                  </a:lnTo>
                  <a:lnTo>
                    <a:pt x="6465" y="4525"/>
                  </a:lnTo>
                  <a:close/>
                  <a:moveTo>
                    <a:pt x="2691" y="4549"/>
                  </a:moveTo>
                  <a:cubicBezTo>
                    <a:pt x="2751" y="4799"/>
                    <a:pt x="2846" y="5049"/>
                    <a:pt x="2977" y="5275"/>
                  </a:cubicBezTo>
                  <a:lnTo>
                    <a:pt x="2917" y="5275"/>
                  </a:lnTo>
                  <a:lnTo>
                    <a:pt x="2917" y="5263"/>
                  </a:lnTo>
                  <a:cubicBezTo>
                    <a:pt x="2834" y="5263"/>
                    <a:pt x="2751" y="5203"/>
                    <a:pt x="2739" y="5108"/>
                  </a:cubicBezTo>
                  <a:lnTo>
                    <a:pt x="2655" y="4549"/>
                  </a:lnTo>
                  <a:close/>
                  <a:moveTo>
                    <a:pt x="3906" y="5584"/>
                  </a:moveTo>
                  <a:lnTo>
                    <a:pt x="3941" y="5811"/>
                  </a:lnTo>
                  <a:cubicBezTo>
                    <a:pt x="3846" y="5751"/>
                    <a:pt x="3739" y="5680"/>
                    <a:pt x="3644" y="5584"/>
                  </a:cubicBezTo>
                  <a:close/>
                  <a:moveTo>
                    <a:pt x="6501" y="5584"/>
                  </a:moveTo>
                  <a:cubicBezTo>
                    <a:pt x="6418" y="5680"/>
                    <a:pt x="6311" y="5739"/>
                    <a:pt x="6204" y="5811"/>
                  </a:cubicBezTo>
                  <a:lnTo>
                    <a:pt x="6251" y="5584"/>
                  </a:lnTo>
                  <a:close/>
                  <a:moveTo>
                    <a:pt x="5906" y="5584"/>
                  </a:moveTo>
                  <a:lnTo>
                    <a:pt x="5870" y="5834"/>
                  </a:lnTo>
                  <a:cubicBezTo>
                    <a:pt x="5834" y="6013"/>
                    <a:pt x="5692" y="6132"/>
                    <a:pt x="5513" y="6132"/>
                  </a:cubicBezTo>
                  <a:lnTo>
                    <a:pt x="4632" y="6132"/>
                  </a:lnTo>
                  <a:cubicBezTo>
                    <a:pt x="4453" y="6132"/>
                    <a:pt x="4299" y="6013"/>
                    <a:pt x="4275" y="5834"/>
                  </a:cubicBezTo>
                  <a:lnTo>
                    <a:pt x="4227" y="5584"/>
                  </a:lnTo>
                  <a:close/>
                  <a:moveTo>
                    <a:pt x="6132" y="6204"/>
                  </a:moveTo>
                  <a:lnTo>
                    <a:pt x="6132" y="6775"/>
                  </a:lnTo>
                  <a:cubicBezTo>
                    <a:pt x="6132" y="7073"/>
                    <a:pt x="6346" y="7358"/>
                    <a:pt x="6620" y="7442"/>
                  </a:cubicBezTo>
                  <a:lnTo>
                    <a:pt x="6704" y="7466"/>
                  </a:lnTo>
                  <a:cubicBezTo>
                    <a:pt x="6406" y="7859"/>
                    <a:pt x="5870" y="8442"/>
                    <a:pt x="5072" y="8751"/>
                  </a:cubicBezTo>
                  <a:cubicBezTo>
                    <a:pt x="4287" y="8442"/>
                    <a:pt x="3751" y="7859"/>
                    <a:pt x="3441" y="7466"/>
                  </a:cubicBezTo>
                  <a:lnTo>
                    <a:pt x="3513" y="7442"/>
                  </a:lnTo>
                  <a:cubicBezTo>
                    <a:pt x="3810" y="7358"/>
                    <a:pt x="4001" y="7085"/>
                    <a:pt x="4001" y="6775"/>
                  </a:cubicBezTo>
                  <a:lnTo>
                    <a:pt x="4001" y="6204"/>
                  </a:lnTo>
                  <a:cubicBezTo>
                    <a:pt x="4049" y="6239"/>
                    <a:pt x="4108" y="6251"/>
                    <a:pt x="4168" y="6287"/>
                  </a:cubicBezTo>
                  <a:lnTo>
                    <a:pt x="4179" y="6287"/>
                  </a:lnTo>
                  <a:cubicBezTo>
                    <a:pt x="4299" y="6382"/>
                    <a:pt x="4465" y="6454"/>
                    <a:pt x="4632" y="6454"/>
                  </a:cubicBezTo>
                  <a:lnTo>
                    <a:pt x="5513" y="6454"/>
                  </a:lnTo>
                  <a:cubicBezTo>
                    <a:pt x="5668" y="6454"/>
                    <a:pt x="5834" y="6394"/>
                    <a:pt x="5954" y="6287"/>
                  </a:cubicBezTo>
                  <a:cubicBezTo>
                    <a:pt x="6013" y="6251"/>
                    <a:pt x="6073" y="6239"/>
                    <a:pt x="6132" y="6204"/>
                  </a:cubicBezTo>
                  <a:close/>
                  <a:moveTo>
                    <a:pt x="8942" y="6632"/>
                  </a:moveTo>
                  <a:cubicBezTo>
                    <a:pt x="9442" y="6632"/>
                    <a:pt x="9835" y="7025"/>
                    <a:pt x="9835" y="7525"/>
                  </a:cubicBezTo>
                  <a:lnTo>
                    <a:pt x="9835" y="8751"/>
                  </a:lnTo>
                  <a:lnTo>
                    <a:pt x="9823" y="8751"/>
                  </a:lnTo>
                  <a:cubicBezTo>
                    <a:pt x="9823" y="9049"/>
                    <a:pt x="9585" y="9287"/>
                    <a:pt x="9287" y="9287"/>
                  </a:cubicBezTo>
                  <a:lnTo>
                    <a:pt x="8049" y="9287"/>
                  </a:lnTo>
                  <a:lnTo>
                    <a:pt x="8049" y="7061"/>
                  </a:lnTo>
                  <a:cubicBezTo>
                    <a:pt x="8109" y="7025"/>
                    <a:pt x="8168" y="7001"/>
                    <a:pt x="8216" y="6954"/>
                  </a:cubicBezTo>
                  <a:lnTo>
                    <a:pt x="8454" y="6775"/>
                  </a:lnTo>
                  <a:cubicBezTo>
                    <a:pt x="8573" y="6692"/>
                    <a:pt x="8716" y="6632"/>
                    <a:pt x="8882" y="6632"/>
                  </a:cubicBezTo>
                  <a:close/>
                  <a:moveTo>
                    <a:pt x="5072" y="0"/>
                  </a:moveTo>
                  <a:cubicBezTo>
                    <a:pt x="3572" y="0"/>
                    <a:pt x="2358" y="1179"/>
                    <a:pt x="2274" y="2667"/>
                  </a:cubicBezTo>
                  <a:cubicBezTo>
                    <a:pt x="2072" y="2739"/>
                    <a:pt x="1917" y="2929"/>
                    <a:pt x="1917" y="3156"/>
                  </a:cubicBezTo>
                  <a:lnTo>
                    <a:pt x="1917" y="4037"/>
                  </a:lnTo>
                  <a:cubicBezTo>
                    <a:pt x="1917" y="4275"/>
                    <a:pt x="2084" y="4465"/>
                    <a:pt x="2298" y="4525"/>
                  </a:cubicBezTo>
                  <a:lnTo>
                    <a:pt x="2394" y="5168"/>
                  </a:lnTo>
                  <a:cubicBezTo>
                    <a:pt x="2441" y="5418"/>
                    <a:pt x="2655" y="5596"/>
                    <a:pt x="2906" y="5596"/>
                  </a:cubicBezTo>
                  <a:lnTo>
                    <a:pt x="3191" y="5596"/>
                  </a:lnTo>
                  <a:cubicBezTo>
                    <a:pt x="3334" y="5763"/>
                    <a:pt x="3489" y="5906"/>
                    <a:pt x="3679" y="6049"/>
                  </a:cubicBezTo>
                  <a:lnTo>
                    <a:pt x="3679" y="6799"/>
                  </a:lnTo>
                  <a:cubicBezTo>
                    <a:pt x="3679" y="6966"/>
                    <a:pt x="3572" y="7097"/>
                    <a:pt x="3429" y="7144"/>
                  </a:cubicBezTo>
                  <a:lnTo>
                    <a:pt x="3263" y="7192"/>
                  </a:lnTo>
                  <a:cubicBezTo>
                    <a:pt x="3203" y="7097"/>
                    <a:pt x="3167" y="7049"/>
                    <a:pt x="3167" y="7025"/>
                  </a:cubicBezTo>
                  <a:cubicBezTo>
                    <a:pt x="3108" y="6906"/>
                    <a:pt x="2989" y="6846"/>
                    <a:pt x="2870" y="6846"/>
                  </a:cubicBezTo>
                  <a:lnTo>
                    <a:pt x="2572" y="6846"/>
                  </a:lnTo>
                  <a:cubicBezTo>
                    <a:pt x="2429" y="6846"/>
                    <a:pt x="2263" y="6799"/>
                    <a:pt x="2144" y="6704"/>
                  </a:cubicBezTo>
                  <a:lnTo>
                    <a:pt x="1905" y="6525"/>
                  </a:lnTo>
                  <a:cubicBezTo>
                    <a:pt x="1727" y="6394"/>
                    <a:pt x="1501" y="6311"/>
                    <a:pt x="1286" y="6311"/>
                  </a:cubicBezTo>
                  <a:lnTo>
                    <a:pt x="1227" y="6311"/>
                  </a:lnTo>
                  <a:cubicBezTo>
                    <a:pt x="548" y="6311"/>
                    <a:pt x="0" y="6870"/>
                    <a:pt x="0" y="7537"/>
                  </a:cubicBezTo>
                  <a:lnTo>
                    <a:pt x="0" y="8775"/>
                  </a:lnTo>
                  <a:cubicBezTo>
                    <a:pt x="0" y="9192"/>
                    <a:pt x="298" y="9549"/>
                    <a:pt x="703" y="9621"/>
                  </a:cubicBezTo>
                  <a:lnTo>
                    <a:pt x="703" y="11049"/>
                  </a:lnTo>
                  <a:cubicBezTo>
                    <a:pt x="703" y="11133"/>
                    <a:pt x="774" y="11216"/>
                    <a:pt x="870" y="11216"/>
                  </a:cubicBezTo>
                  <a:cubicBezTo>
                    <a:pt x="953" y="11216"/>
                    <a:pt x="1024" y="11133"/>
                    <a:pt x="1024" y="11049"/>
                  </a:cubicBezTo>
                  <a:lnTo>
                    <a:pt x="1024" y="9633"/>
                  </a:lnTo>
                  <a:lnTo>
                    <a:pt x="2096" y="9633"/>
                  </a:lnTo>
                  <a:lnTo>
                    <a:pt x="2096" y="11049"/>
                  </a:lnTo>
                  <a:cubicBezTo>
                    <a:pt x="2096" y="11133"/>
                    <a:pt x="2179" y="11216"/>
                    <a:pt x="2263" y="11216"/>
                  </a:cubicBezTo>
                  <a:cubicBezTo>
                    <a:pt x="2358" y="11216"/>
                    <a:pt x="2429" y="11133"/>
                    <a:pt x="2429" y="11049"/>
                  </a:cubicBezTo>
                  <a:lnTo>
                    <a:pt x="2429" y="9109"/>
                  </a:lnTo>
                  <a:cubicBezTo>
                    <a:pt x="2429" y="9025"/>
                    <a:pt x="2358" y="8954"/>
                    <a:pt x="2263" y="8954"/>
                  </a:cubicBezTo>
                  <a:cubicBezTo>
                    <a:pt x="2179" y="8954"/>
                    <a:pt x="2096" y="9025"/>
                    <a:pt x="2096" y="9109"/>
                  </a:cubicBezTo>
                  <a:lnTo>
                    <a:pt x="2096" y="9311"/>
                  </a:lnTo>
                  <a:lnTo>
                    <a:pt x="870" y="9311"/>
                  </a:lnTo>
                  <a:cubicBezTo>
                    <a:pt x="572" y="9311"/>
                    <a:pt x="334" y="9073"/>
                    <a:pt x="334" y="8775"/>
                  </a:cubicBezTo>
                  <a:lnTo>
                    <a:pt x="334" y="7537"/>
                  </a:lnTo>
                  <a:cubicBezTo>
                    <a:pt x="334" y="7049"/>
                    <a:pt x="727" y="6644"/>
                    <a:pt x="1227" y="6644"/>
                  </a:cubicBezTo>
                  <a:lnTo>
                    <a:pt x="1286" y="6644"/>
                  </a:lnTo>
                  <a:cubicBezTo>
                    <a:pt x="1429" y="6644"/>
                    <a:pt x="1596" y="6692"/>
                    <a:pt x="1715" y="6787"/>
                  </a:cubicBezTo>
                  <a:lnTo>
                    <a:pt x="1953" y="6966"/>
                  </a:lnTo>
                  <a:cubicBezTo>
                    <a:pt x="2013" y="7013"/>
                    <a:pt x="2060" y="7049"/>
                    <a:pt x="2120" y="7073"/>
                  </a:cubicBezTo>
                  <a:lnTo>
                    <a:pt x="2120" y="8418"/>
                  </a:lnTo>
                  <a:cubicBezTo>
                    <a:pt x="2120" y="8501"/>
                    <a:pt x="2191" y="8573"/>
                    <a:pt x="2274" y="8573"/>
                  </a:cubicBezTo>
                  <a:cubicBezTo>
                    <a:pt x="2370" y="8573"/>
                    <a:pt x="2441" y="8501"/>
                    <a:pt x="2441" y="8418"/>
                  </a:cubicBezTo>
                  <a:lnTo>
                    <a:pt x="2441" y="7168"/>
                  </a:lnTo>
                  <a:cubicBezTo>
                    <a:pt x="2489" y="7168"/>
                    <a:pt x="2536" y="7180"/>
                    <a:pt x="2572" y="7180"/>
                  </a:cubicBezTo>
                  <a:lnTo>
                    <a:pt x="2894" y="7180"/>
                  </a:lnTo>
                  <a:cubicBezTo>
                    <a:pt x="2917" y="7239"/>
                    <a:pt x="3608" y="8549"/>
                    <a:pt x="5037" y="9097"/>
                  </a:cubicBezTo>
                  <a:cubicBezTo>
                    <a:pt x="5055" y="9103"/>
                    <a:pt x="5072" y="9106"/>
                    <a:pt x="5092" y="9106"/>
                  </a:cubicBezTo>
                  <a:cubicBezTo>
                    <a:pt x="5111" y="9106"/>
                    <a:pt x="5132" y="9103"/>
                    <a:pt x="5156" y="9097"/>
                  </a:cubicBezTo>
                  <a:cubicBezTo>
                    <a:pt x="6596" y="8561"/>
                    <a:pt x="7275" y="7239"/>
                    <a:pt x="7299" y="7180"/>
                  </a:cubicBezTo>
                  <a:lnTo>
                    <a:pt x="7608" y="7180"/>
                  </a:lnTo>
                  <a:cubicBezTo>
                    <a:pt x="7656" y="7180"/>
                    <a:pt x="7692" y="7180"/>
                    <a:pt x="7739" y="7168"/>
                  </a:cubicBezTo>
                  <a:lnTo>
                    <a:pt x="7739" y="11049"/>
                  </a:lnTo>
                  <a:cubicBezTo>
                    <a:pt x="7739" y="11133"/>
                    <a:pt x="7811" y="11216"/>
                    <a:pt x="7906" y="11216"/>
                  </a:cubicBezTo>
                  <a:cubicBezTo>
                    <a:pt x="7989" y="11216"/>
                    <a:pt x="8073" y="11133"/>
                    <a:pt x="8073" y="11049"/>
                  </a:cubicBezTo>
                  <a:lnTo>
                    <a:pt x="8073" y="9633"/>
                  </a:lnTo>
                  <a:lnTo>
                    <a:pt x="9144" y="9633"/>
                  </a:lnTo>
                  <a:lnTo>
                    <a:pt x="9144" y="11049"/>
                  </a:lnTo>
                  <a:cubicBezTo>
                    <a:pt x="9144" y="11133"/>
                    <a:pt x="9216" y="11216"/>
                    <a:pt x="9299" y="11216"/>
                  </a:cubicBezTo>
                  <a:cubicBezTo>
                    <a:pt x="9394" y="11216"/>
                    <a:pt x="9466" y="11133"/>
                    <a:pt x="9466" y="11049"/>
                  </a:cubicBezTo>
                  <a:lnTo>
                    <a:pt x="9466" y="9621"/>
                  </a:lnTo>
                  <a:cubicBezTo>
                    <a:pt x="9871" y="9549"/>
                    <a:pt x="10168" y="9192"/>
                    <a:pt x="10168" y="8775"/>
                  </a:cubicBezTo>
                  <a:lnTo>
                    <a:pt x="10168" y="7537"/>
                  </a:lnTo>
                  <a:cubicBezTo>
                    <a:pt x="10156" y="6846"/>
                    <a:pt x="9621" y="6311"/>
                    <a:pt x="8930" y="6311"/>
                  </a:cubicBezTo>
                  <a:lnTo>
                    <a:pt x="8871" y="6311"/>
                  </a:lnTo>
                  <a:cubicBezTo>
                    <a:pt x="8644" y="6311"/>
                    <a:pt x="8418" y="6394"/>
                    <a:pt x="8240" y="6525"/>
                  </a:cubicBezTo>
                  <a:lnTo>
                    <a:pt x="8013" y="6704"/>
                  </a:lnTo>
                  <a:cubicBezTo>
                    <a:pt x="7894" y="6787"/>
                    <a:pt x="7739" y="6846"/>
                    <a:pt x="7573" y="6846"/>
                  </a:cubicBezTo>
                  <a:lnTo>
                    <a:pt x="7275" y="6846"/>
                  </a:lnTo>
                  <a:cubicBezTo>
                    <a:pt x="7144" y="6846"/>
                    <a:pt x="7037" y="6930"/>
                    <a:pt x="6977" y="7025"/>
                  </a:cubicBezTo>
                  <a:cubicBezTo>
                    <a:pt x="6977" y="7049"/>
                    <a:pt x="6954" y="7097"/>
                    <a:pt x="6894" y="7192"/>
                  </a:cubicBezTo>
                  <a:lnTo>
                    <a:pt x="6727" y="7144"/>
                  </a:lnTo>
                  <a:cubicBezTo>
                    <a:pt x="6585" y="7097"/>
                    <a:pt x="6477" y="6954"/>
                    <a:pt x="6477" y="6799"/>
                  </a:cubicBezTo>
                  <a:lnTo>
                    <a:pt x="6477" y="6049"/>
                  </a:lnTo>
                  <a:cubicBezTo>
                    <a:pt x="6656" y="5930"/>
                    <a:pt x="6823" y="5775"/>
                    <a:pt x="6966" y="5596"/>
                  </a:cubicBezTo>
                  <a:lnTo>
                    <a:pt x="7251" y="5596"/>
                  </a:lnTo>
                  <a:cubicBezTo>
                    <a:pt x="7501" y="5596"/>
                    <a:pt x="7716" y="5418"/>
                    <a:pt x="7751" y="5168"/>
                  </a:cubicBezTo>
                  <a:lnTo>
                    <a:pt x="7859" y="4525"/>
                  </a:lnTo>
                  <a:cubicBezTo>
                    <a:pt x="8073" y="4465"/>
                    <a:pt x="8228" y="4263"/>
                    <a:pt x="8228" y="4037"/>
                  </a:cubicBezTo>
                  <a:lnTo>
                    <a:pt x="8228" y="3156"/>
                  </a:lnTo>
                  <a:cubicBezTo>
                    <a:pt x="8228" y="2929"/>
                    <a:pt x="8085" y="2739"/>
                    <a:pt x="7870" y="2667"/>
                  </a:cubicBezTo>
                  <a:cubicBezTo>
                    <a:pt x="7799" y="1191"/>
                    <a:pt x="6585" y="0"/>
                    <a:pt x="5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2"/>
            <p:cNvSpPr/>
            <p:nvPr/>
          </p:nvSpPr>
          <p:spPr>
            <a:xfrm>
              <a:off x="6312199" y="1800445"/>
              <a:ext cx="99253" cy="54743"/>
            </a:xfrm>
            <a:custGeom>
              <a:avLst/>
              <a:gdLst/>
              <a:ahLst/>
              <a:cxnLst/>
              <a:rect l="l" t="t" r="r" b="b"/>
              <a:pathLst>
                <a:path w="3133" h="1728" extrusionOk="0">
                  <a:moveTo>
                    <a:pt x="1560" y="1"/>
                  </a:moveTo>
                  <a:cubicBezTo>
                    <a:pt x="703" y="1"/>
                    <a:pt x="1" y="703"/>
                    <a:pt x="1" y="1572"/>
                  </a:cubicBezTo>
                  <a:cubicBezTo>
                    <a:pt x="1" y="1656"/>
                    <a:pt x="72" y="1727"/>
                    <a:pt x="167" y="1727"/>
                  </a:cubicBezTo>
                  <a:cubicBezTo>
                    <a:pt x="251" y="1727"/>
                    <a:pt x="334" y="1656"/>
                    <a:pt x="334" y="1572"/>
                  </a:cubicBezTo>
                  <a:cubicBezTo>
                    <a:pt x="334" y="882"/>
                    <a:pt x="882" y="334"/>
                    <a:pt x="1560" y="334"/>
                  </a:cubicBezTo>
                  <a:cubicBezTo>
                    <a:pt x="2251" y="334"/>
                    <a:pt x="2799" y="882"/>
                    <a:pt x="2799" y="1572"/>
                  </a:cubicBezTo>
                  <a:cubicBezTo>
                    <a:pt x="2799" y="1656"/>
                    <a:pt x="2870" y="1727"/>
                    <a:pt x="2965" y="1727"/>
                  </a:cubicBezTo>
                  <a:cubicBezTo>
                    <a:pt x="3049" y="1727"/>
                    <a:pt x="3120" y="1656"/>
                    <a:pt x="3120" y="1572"/>
                  </a:cubicBezTo>
                  <a:cubicBezTo>
                    <a:pt x="3132" y="703"/>
                    <a:pt x="2430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2"/>
          <p:cNvGrpSpPr/>
          <p:nvPr/>
        </p:nvGrpSpPr>
        <p:grpSpPr>
          <a:xfrm>
            <a:off x="6748788" y="2594000"/>
            <a:ext cx="448229" cy="547299"/>
            <a:chOff x="5801485" y="1969046"/>
            <a:chExt cx="279164" cy="357793"/>
          </a:xfrm>
        </p:grpSpPr>
        <p:sp>
          <p:nvSpPr>
            <p:cNvPr id="997" name="Google Shape;997;p12"/>
            <p:cNvSpPr/>
            <p:nvPr/>
          </p:nvSpPr>
          <p:spPr>
            <a:xfrm>
              <a:off x="5901436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2"/>
            <p:cNvSpPr/>
            <p:nvPr/>
          </p:nvSpPr>
          <p:spPr>
            <a:xfrm>
              <a:off x="5968597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2"/>
            <p:cNvSpPr/>
            <p:nvPr/>
          </p:nvSpPr>
          <p:spPr>
            <a:xfrm>
              <a:off x="5801485" y="1969046"/>
              <a:ext cx="279164" cy="357636"/>
            </a:xfrm>
            <a:custGeom>
              <a:avLst/>
              <a:gdLst/>
              <a:ahLst/>
              <a:cxnLst/>
              <a:rect l="l" t="t" r="r" b="b"/>
              <a:pathLst>
                <a:path w="8812" h="11289" extrusionOk="0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2"/>
            <p:cNvSpPr/>
            <p:nvPr/>
          </p:nvSpPr>
          <p:spPr>
            <a:xfrm>
              <a:off x="5895797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2"/>
            <p:cNvSpPr/>
            <p:nvPr/>
          </p:nvSpPr>
          <p:spPr>
            <a:xfrm>
              <a:off x="5962927" y="2075427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2"/>
            <p:cNvSpPr/>
            <p:nvPr/>
          </p:nvSpPr>
          <p:spPr>
            <a:xfrm>
              <a:off x="5845615" y="2282868"/>
              <a:ext cx="10233" cy="43813"/>
            </a:xfrm>
            <a:custGeom>
              <a:avLst/>
              <a:gdLst/>
              <a:ahLst/>
              <a:cxnLst/>
              <a:rect l="l" t="t" r="r" b="b"/>
              <a:pathLst>
                <a:path w="323" h="1383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2"/>
            <p:cNvSpPr/>
            <p:nvPr/>
          </p:nvSpPr>
          <p:spPr>
            <a:xfrm>
              <a:off x="6024798" y="2282868"/>
              <a:ext cx="10201" cy="43813"/>
            </a:xfrm>
            <a:custGeom>
              <a:avLst/>
              <a:gdLst/>
              <a:ahLst/>
              <a:cxnLst/>
              <a:rect l="l" t="t" r="r" b="b"/>
              <a:pathLst>
                <a:path w="322" h="138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2"/>
            <p:cNvSpPr/>
            <p:nvPr/>
          </p:nvSpPr>
          <p:spPr>
            <a:xfrm>
              <a:off x="5868267" y="2260248"/>
              <a:ext cx="144112" cy="66591"/>
            </a:xfrm>
            <a:custGeom>
              <a:avLst/>
              <a:gdLst/>
              <a:ahLst/>
              <a:cxnLst/>
              <a:rect l="l" t="t" r="r" b="b"/>
              <a:pathLst>
                <a:path w="4549" h="2102" extrusionOk="0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2"/>
            <p:cNvSpPr/>
            <p:nvPr/>
          </p:nvSpPr>
          <p:spPr>
            <a:xfrm>
              <a:off x="5890126" y="2013556"/>
              <a:ext cx="10581" cy="10613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2"/>
            <p:cNvSpPr/>
            <p:nvPr/>
          </p:nvSpPr>
          <p:spPr>
            <a:xfrm>
              <a:off x="5979907" y="2013556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2"/>
            <p:cNvSpPr/>
            <p:nvPr/>
          </p:nvSpPr>
          <p:spPr>
            <a:xfrm>
              <a:off x="5861455" y="2002247"/>
              <a:ext cx="127892" cy="155454"/>
            </a:xfrm>
            <a:custGeom>
              <a:avLst/>
              <a:gdLst/>
              <a:ahLst/>
              <a:cxnLst/>
              <a:rect l="l" t="t" r="r" b="b"/>
              <a:pathLst>
                <a:path w="4037" h="4907" extrusionOk="0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2"/>
            <p:cNvSpPr/>
            <p:nvPr/>
          </p:nvSpPr>
          <p:spPr>
            <a:xfrm>
              <a:off x="5890886" y="2060633"/>
              <a:ext cx="128652" cy="127227"/>
            </a:xfrm>
            <a:custGeom>
              <a:avLst/>
              <a:gdLst/>
              <a:ahLst/>
              <a:cxnLst/>
              <a:rect l="l" t="t" r="r" b="b"/>
              <a:pathLst>
                <a:path w="4061" h="4016" extrusionOk="0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2"/>
            <p:cNvSpPr/>
            <p:nvPr/>
          </p:nvSpPr>
          <p:spPr>
            <a:xfrm>
              <a:off x="5910116" y="2122947"/>
              <a:ext cx="61142" cy="33232"/>
            </a:xfrm>
            <a:custGeom>
              <a:avLst/>
              <a:gdLst/>
              <a:ahLst/>
              <a:cxnLst/>
              <a:rect l="l" t="t" r="r" b="b"/>
              <a:pathLst>
                <a:path w="1930" h="1049" extrusionOk="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0" name="Google Shape;1010;p12"/>
          <p:cNvSpPr/>
          <p:nvPr/>
        </p:nvSpPr>
        <p:spPr>
          <a:xfrm>
            <a:off x="1520143" y="246754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2"/>
          <p:cNvSpPr/>
          <p:nvPr/>
        </p:nvSpPr>
        <p:spPr>
          <a:xfrm>
            <a:off x="3239987" y="2467550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2"/>
          <p:cNvSpPr/>
          <p:nvPr/>
        </p:nvSpPr>
        <p:spPr>
          <a:xfrm>
            <a:off x="4881943" y="246754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2"/>
          <p:cNvSpPr/>
          <p:nvPr/>
        </p:nvSpPr>
        <p:spPr>
          <a:xfrm>
            <a:off x="6543603" y="246754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939;p11">
            <a:extLst>
              <a:ext uri="{FF2B5EF4-FFF2-40B4-BE49-F238E27FC236}">
                <a16:creationId xmlns:a16="http://schemas.microsoft.com/office/drawing/2014/main" id="{13AB9A56-17F6-4F02-804B-4ACECC2EF613}"/>
              </a:ext>
            </a:extLst>
          </p:cNvPr>
          <p:cNvSpPr txBox="1"/>
          <p:nvPr/>
        </p:nvSpPr>
        <p:spPr>
          <a:xfrm>
            <a:off x="1335751" y="3375669"/>
            <a:ext cx="1201649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Duy Anh Tran</a:t>
            </a:r>
            <a:endParaRPr dirty="0"/>
          </a:p>
        </p:txBody>
      </p:sp>
      <p:sp>
        <p:nvSpPr>
          <p:cNvPr id="47" name="Google Shape;939;p11">
            <a:extLst>
              <a:ext uri="{FF2B5EF4-FFF2-40B4-BE49-F238E27FC236}">
                <a16:creationId xmlns:a16="http://schemas.microsoft.com/office/drawing/2014/main" id="{F0A4217C-2E60-4E0A-A7DA-29A0ECD7848A}"/>
              </a:ext>
            </a:extLst>
          </p:cNvPr>
          <p:cNvSpPr txBox="1"/>
          <p:nvPr/>
        </p:nvSpPr>
        <p:spPr>
          <a:xfrm>
            <a:off x="3068142" y="3373424"/>
            <a:ext cx="1201649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Pascal Fischer</a:t>
            </a:r>
            <a:endParaRPr dirty="0"/>
          </a:p>
        </p:txBody>
      </p:sp>
      <p:sp>
        <p:nvSpPr>
          <p:cNvPr id="48" name="Google Shape;939;p11">
            <a:extLst>
              <a:ext uri="{FF2B5EF4-FFF2-40B4-BE49-F238E27FC236}">
                <a16:creationId xmlns:a16="http://schemas.microsoft.com/office/drawing/2014/main" id="{6CF23A80-D1DB-4F11-AD4B-492380808B6F}"/>
              </a:ext>
            </a:extLst>
          </p:cNvPr>
          <p:cNvSpPr txBox="1"/>
          <p:nvPr/>
        </p:nvSpPr>
        <p:spPr>
          <a:xfrm>
            <a:off x="6370883" y="3373424"/>
            <a:ext cx="1201649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Yujin So</a:t>
            </a:r>
            <a:endParaRPr dirty="0"/>
          </a:p>
        </p:txBody>
      </p:sp>
      <p:sp>
        <p:nvSpPr>
          <p:cNvPr id="49" name="Google Shape;939;p11">
            <a:extLst>
              <a:ext uri="{FF2B5EF4-FFF2-40B4-BE49-F238E27FC236}">
                <a16:creationId xmlns:a16="http://schemas.microsoft.com/office/drawing/2014/main" id="{24D1472F-3A22-48B7-94E8-C1ACA0CD662C}"/>
              </a:ext>
            </a:extLst>
          </p:cNvPr>
          <p:cNvSpPr txBox="1"/>
          <p:nvPr/>
        </p:nvSpPr>
        <p:spPr>
          <a:xfrm>
            <a:off x="4709862" y="3379158"/>
            <a:ext cx="1201649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0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Alen Smajic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>
            <a:spLocks noGrp="1"/>
          </p:cNvSpPr>
          <p:nvPr>
            <p:ph type="title"/>
          </p:nvPr>
        </p:nvSpPr>
        <p:spPr>
          <a:xfrm>
            <a:off x="1534112" y="279355"/>
            <a:ext cx="246091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Framing</a:t>
            </a:r>
            <a:endParaRPr/>
          </a:p>
        </p:txBody>
      </p:sp>
      <p:sp>
        <p:nvSpPr>
          <p:cNvPr id="285" name="Google Shape;285;p2"/>
          <p:cNvSpPr txBox="1">
            <a:spLocks noGrp="1"/>
          </p:cNvSpPr>
          <p:nvPr>
            <p:ph type="subTitle" idx="1"/>
          </p:nvPr>
        </p:nvSpPr>
        <p:spPr>
          <a:xfrm>
            <a:off x="1534112" y="60630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Real-time Object Detection for Autonomous Driving</a:t>
            </a:r>
            <a:endParaRPr/>
          </a:p>
        </p:txBody>
      </p:sp>
      <p:sp>
        <p:nvSpPr>
          <p:cNvPr id="286" name="Google Shape;286;p2"/>
          <p:cNvSpPr txBox="1">
            <a:spLocks noGrp="1"/>
          </p:cNvSpPr>
          <p:nvPr>
            <p:ph type="title" idx="2"/>
          </p:nvPr>
        </p:nvSpPr>
        <p:spPr>
          <a:xfrm>
            <a:off x="4072723" y="2774298"/>
            <a:ext cx="2614773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Preliminary Result</a:t>
            </a:r>
            <a:endParaRPr/>
          </a:p>
        </p:txBody>
      </p:sp>
      <p:sp>
        <p:nvSpPr>
          <p:cNvPr id="287" name="Google Shape;287;p2"/>
          <p:cNvSpPr txBox="1">
            <a:spLocks noGrp="1"/>
          </p:cNvSpPr>
          <p:nvPr>
            <p:ph type="subTitle" idx="3"/>
          </p:nvPr>
        </p:nvSpPr>
        <p:spPr>
          <a:xfrm>
            <a:off x="4072723" y="3101273"/>
            <a:ext cx="2829233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What do we expect based on the current experiments and knowledge</a:t>
            </a:r>
            <a:endParaRPr/>
          </a:p>
        </p:txBody>
      </p:sp>
      <p:sp>
        <p:nvSpPr>
          <p:cNvPr id="288" name="Google Shape;288;p2"/>
          <p:cNvSpPr txBox="1">
            <a:spLocks noGrp="1"/>
          </p:cNvSpPr>
          <p:nvPr>
            <p:ph type="title" idx="4"/>
          </p:nvPr>
        </p:nvSpPr>
        <p:spPr>
          <a:xfrm>
            <a:off x="2740808" y="1520587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Initial Solution</a:t>
            </a:r>
            <a:endParaRPr/>
          </a:p>
        </p:txBody>
      </p:sp>
      <p:sp>
        <p:nvSpPr>
          <p:cNvPr id="289" name="Google Shape;289;p2"/>
          <p:cNvSpPr txBox="1">
            <a:spLocks noGrp="1"/>
          </p:cNvSpPr>
          <p:nvPr>
            <p:ph type="subTitle" idx="5"/>
          </p:nvPr>
        </p:nvSpPr>
        <p:spPr>
          <a:xfrm>
            <a:off x="2740806" y="1847537"/>
            <a:ext cx="276317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Using current state-of-the-art Algorithms: YOLO and faster-RCNN</a:t>
            </a:r>
            <a:endParaRPr/>
          </a:p>
        </p:txBody>
      </p:sp>
      <p:sp>
        <p:nvSpPr>
          <p:cNvPr id="290" name="Google Shape;290;p2"/>
          <p:cNvSpPr txBox="1">
            <a:spLocks noGrp="1"/>
          </p:cNvSpPr>
          <p:nvPr>
            <p:ph type="title" idx="6"/>
          </p:nvPr>
        </p:nvSpPr>
        <p:spPr>
          <a:xfrm>
            <a:off x="5457802" y="3954519"/>
            <a:ext cx="2459387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Project Schedule</a:t>
            </a:r>
            <a:endParaRPr/>
          </a:p>
        </p:txBody>
      </p:sp>
      <p:sp>
        <p:nvSpPr>
          <p:cNvPr id="291" name="Google Shape;291;p2"/>
          <p:cNvSpPr txBox="1">
            <a:spLocks noGrp="1"/>
          </p:cNvSpPr>
          <p:nvPr>
            <p:ph type="subTitle" idx="7"/>
          </p:nvPr>
        </p:nvSpPr>
        <p:spPr>
          <a:xfrm>
            <a:off x="5457803" y="4281494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Task Assignments and Milestone Plan</a:t>
            </a:r>
            <a:endParaRPr/>
          </a:p>
        </p:txBody>
      </p:sp>
      <p:sp>
        <p:nvSpPr>
          <p:cNvPr id="292" name="Google Shape;292;p2"/>
          <p:cNvSpPr txBox="1">
            <a:spLocks noGrp="1"/>
          </p:cNvSpPr>
          <p:nvPr>
            <p:ph type="title" idx="8"/>
          </p:nvPr>
        </p:nvSpPr>
        <p:spPr>
          <a:xfrm>
            <a:off x="1931832" y="1807437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3" name="Google Shape;293;p2"/>
          <p:cNvSpPr txBox="1">
            <a:spLocks noGrp="1"/>
          </p:cNvSpPr>
          <p:nvPr>
            <p:ph type="title" idx="9"/>
          </p:nvPr>
        </p:nvSpPr>
        <p:spPr>
          <a:xfrm>
            <a:off x="726737" y="55708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4" name="Google Shape;294;p2"/>
          <p:cNvSpPr txBox="1">
            <a:spLocks noGrp="1"/>
          </p:cNvSpPr>
          <p:nvPr>
            <p:ph type="title" idx="13"/>
          </p:nvPr>
        </p:nvSpPr>
        <p:spPr>
          <a:xfrm>
            <a:off x="4661228" y="4260069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5" name="Google Shape;295;p2"/>
          <p:cNvSpPr txBox="1">
            <a:spLocks noGrp="1"/>
          </p:cNvSpPr>
          <p:nvPr>
            <p:ph type="title" idx="14"/>
          </p:nvPr>
        </p:nvSpPr>
        <p:spPr>
          <a:xfrm>
            <a:off x="3276149" y="3038248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96" name="Google Shape;296;p2"/>
          <p:cNvCxnSpPr/>
          <p:nvPr/>
        </p:nvCxnSpPr>
        <p:spPr>
          <a:xfrm>
            <a:off x="2608033" y="171255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7" name="Google Shape;297;p2"/>
          <p:cNvCxnSpPr/>
          <p:nvPr/>
        </p:nvCxnSpPr>
        <p:spPr>
          <a:xfrm>
            <a:off x="3952425" y="2939263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8" name="Google Shape;298;p2"/>
          <p:cNvCxnSpPr/>
          <p:nvPr/>
        </p:nvCxnSpPr>
        <p:spPr>
          <a:xfrm>
            <a:off x="5337503" y="414585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9" name="Google Shape;299;p2"/>
          <p:cNvCxnSpPr/>
          <p:nvPr/>
        </p:nvCxnSpPr>
        <p:spPr>
          <a:xfrm>
            <a:off x="1402938" y="44695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00" name="Google Shape;30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2365" y="308033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"/>
          <p:cNvPicPr preferRelativeResize="0"/>
          <p:nvPr/>
        </p:nvPicPr>
        <p:blipFill rotWithShape="1">
          <a:blip r:embed="rId5">
            <a:alphaModFix/>
          </a:blip>
          <a:srcRect l="25301" r="25297"/>
          <a:stretch/>
        </p:blipFill>
        <p:spPr>
          <a:xfrm>
            <a:off x="335479" y="2943261"/>
            <a:ext cx="1766658" cy="19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OUR MOTIVATION</a:t>
            </a:r>
            <a:endParaRPr/>
          </a:p>
        </p:txBody>
      </p:sp>
      <p:sp>
        <p:nvSpPr>
          <p:cNvPr id="307" name="Google Shape;307;p3"/>
          <p:cNvSpPr txBox="1">
            <a:spLocks noGrp="1"/>
          </p:cNvSpPr>
          <p:nvPr>
            <p:ph type="subTitle" idx="4294967295"/>
          </p:nvPr>
        </p:nvSpPr>
        <p:spPr>
          <a:xfrm flipH="1">
            <a:off x="5793809" y="1485242"/>
            <a:ext cx="3227100" cy="77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Autonomous driving, one of the most anticipated technologies of the 21</a:t>
            </a:r>
            <a:r>
              <a:rPr lang="en" sz="1600" b="0" i="0" u="none" strike="noStrike" cap="none" baseline="300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st</a:t>
            </a: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century</a:t>
            </a:r>
            <a:endParaRPr sz="16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08" name="Google Shape;308;p3"/>
          <p:cNvSpPr txBox="1"/>
          <p:nvPr/>
        </p:nvSpPr>
        <p:spPr>
          <a:xfrm flipH="1">
            <a:off x="5793809" y="2242366"/>
            <a:ext cx="3227100" cy="75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Major Challenges for Computer Vision and Machine Learning</a:t>
            </a:r>
            <a:endParaRPr/>
          </a:p>
        </p:txBody>
      </p:sp>
      <p:sp>
        <p:nvSpPr>
          <p:cNvPr id="309" name="Google Shape;309;p3"/>
          <p:cNvSpPr txBox="1"/>
          <p:nvPr/>
        </p:nvSpPr>
        <p:spPr>
          <a:xfrm flipH="1">
            <a:off x="5793809" y="2846953"/>
            <a:ext cx="3227100" cy="75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Huge amount of different situations and different tasks to be solved</a:t>
            </a:r>
            <a:endParaRPr/>
          </a:p>
        </p:txBody>
      </p:sp>
      <p:grpSp>
        <p:nvGrpSpPr>
          <p:cNvPr id="310" name="Google Shape;310;p3"/>
          <p:cNvGrpSpPr/>
          <p:nvPr/>
        </p:nvGrpSpPr>
        <p:grpSpPr>
          <a:xfrm>
            <a:off x="5418819" y="2485870"/>
            <a:ext cx="356195" cy="265631"/>
            <a:chOff x="5216456" y="3725484"/>
            <a:chExt cx="356195" cy="265631"/>
          </a:xfrm>
        </p:grpSpPr>
        <p:sp>
          <p:nvSpPr>
            <p:cNvPr id="311" name="Google Shape;311;p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3"/>
          <p:cNvGrpSpPr/>
          <p:nvPr/>
        </p:nvGrpSpPr>
        <p:grpSpPr>
          <a:xfrm>
            <a:off x="5420729" y="3718698"/>
            <a:ext cx="356195" cy="265631"/>
            <a:chOff x="5216456" y="3725484"/>
            <a:chExt cx="356195" cy="265631"/>
          </a:xfrm>
        </p:grpSpPr>
        <p:sp>
          <p:nvSpPr>
            <p:cNvPr id="314" name="Google Shape;314;p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3"/>
          <p:cNvGrpSpPr/>
          <p:nvPr/>
        </p:nvGrpSpPr>
        <p:grpSpPr>
          <a:xfrm>
            <a:off x="5418819" y="3090457"/>
            <a:ext cx="356195" cy="265631"/>
            <a:chOff x="5216456" y="3725484"/>
            <a:chExt cx="356195" cy="265631"/>
          </a:xfrm>
        </p:grpSpPr>
        <p:sp>
          <p:nvSpPr>
            <p:cNvPr id="317" name="Google Shape;317;p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3"/>
          <p:cNvGrpSpPr/>
          <p:nvPr/>
        </p:nvGrpSpPr>
        <p:grpSpPr>
          <a:xfrm>
            <a:off x="5425808" y="1742402"/>
            <a:ext cx="356195" cy="265631"/>
            <a:chOff x="5216456" y="3725484"/>
            <a:chExt cx="356195" cy="265631"/>
          </a:xfrm>
        </p:grpSpPr>
        <p:sp>
          <p:nvSpPr>
            <p:cNvPr id="320" name="Google Shape;320;p3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3"/>
          <p:cNvSpPr txBox="1"/>
          <p:nvPr/>
        </p:nvSpPr>
        <p:spPr>
          <a:xfrm flipH="1">
            <a:off x="5812604" y="3475194"/>
            <a:ext cx="3227100" cy="75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One of the most active research topics at the moment</a:t>
            </a:r>
            <a:endParaRPr/>
          </a:p>
        </p:txBody>
      </p:sp>
      <p:grpSp>
        <p:nvGrpSpPr>
          <p:cNvPr id="323" name="Google Shape;323;p3"/>
          <p:cNvGrpSpPr/>
          <p:nvPr/>
        </p:nvGrpSpPr>
        <p:grpSpPr>
          <a:xfrm>
            <a:off x="167053" y="1333243"/>
            <a:ext cx="5216086" cy="3514429"/>
            <a:chOff x="2567841" y="1994124"/>
            <a:chExt cx="399812" cy="306477"/>
          </a:xfrm>
        </p:grpSpPr>
        <p:sp>
          <p:nvSpPr>
            <p:cNvPr id="324" name="Google Shape;324;p3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Autonomous driving. What you need to know in 2018.">
            <a:hlinkClick r:id="" action="ppaction://media"/>
            <a:extLst>
              <a:ext uri="{FF2B5EF4-FFF2-40B4-BE49-F238E27FC236}">
                <a16:creationId xmlns:a16="http://schemas.microsoft.com/office/drawing/2014/main" id="{C88CA9A7-3421-4E13-9DE7-5C7D84AC6D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1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3721" y="1470412"/>
            <a:ext cx="4049294" cy="224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"/>
          <p:cNvSpPr txBox="1">
            <a:spLocks noGrp="1"/>
          </p:cNvSpPr>
          <p:nvPr>
            <p:ph type="subTitle" idx="1"/>
          </p:nvPr>
        </p:nvSpPr>
        <p:spPr>
          <a:xfrm>
            <a:off x="1731551" y="3480331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Detect and classify road traffic objects using deep learning</a:t>
            </a:r>
            <a:endParaRPr/>
          </a:p>
        </p:txBody>
      </p:sp>
      <p:sp>
        <p:nvSpPr>
          <p:cNvPr id="333" name="Google Shape;333;p4"/>
          <p:cNvSpPr txBox="1">
            <a:spLocks noGrp="1"/>
          </p:cNvSpPr>
          <p:nvPr>
            <p:ph type="subTitle" idx="2"/>
          </p:nvPr>
        </p:nvSpPr>
        <p:spPr>
          <a:xfrm>
            <a:off x="5831100" y="3491866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Solving a major task in the long term goal of autonomous driving</a:t>
            </a:r>
            <a:endParaRPr/>
          </a:p>
        </p:txBody>
      </p:sp>
      <p:sp>
        <p:nvSpPr>
          <p:cNvPr id="334" name="Google Shape;334;p4"/>
          <p:cNvSpPr txBox="1">
            <a:spLocks noGrp="1"/>
          </p:cNvSpPr>
          <p:nvPr>
            <p:ph type="subTitle" idx="3"/>
          </p:nvPr>
        </p:nvSpPr>
        <p:spPr>
          <a:xfrm>
            <a:off x="5829129" y="1881608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Using State-of-the-art real-time Algorithms like YOLO and faster RCNN</a:t>
            </a:r>
            <a:endParaRPr/>
          </a:p>
        </p:txBody>
      </p:sp>
      <p:sp>
        <p:nvSpPr>
          <p:cNvPr id="335" name="Google Shape;335;p4"/>
          <p:cNvSpPr txBox="1">
            <a:spLocks noGrp="1"/>
          </p:cNvSpPr>
          <p:nvPr>
            <p:ph type="subTitle" idx="4"/>
          </p:nvPr>
        </p:nvSpPr>
        <p:spPr>
          <a:xfrm>
            <a:off x="1738241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context consists of road traffic, road users, road signs and other traffic objects </a:t>
            </a:r>
            <a:endParaRPr/>
          </a:p>
        </p:txBody>
      </p:sp>
      <p:sp>
        <p:nvSpPr>
          <p:cNvPr id="336" name="Google Shape;336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DO WE DO?</a:t>
            </a:r>
            <a:endParaRPr/>
          </a:p>
        </p:txBody>
      </p:sp>
      <p:grpSp>
        <p:nvGrpSpPr>
          <p:cNvPr id="337" name="Google Shape;337;p4"/>
          <p:cNvGrpSpPr/>
          <p:nvPr/>
        </p:nvGrpSpPr>
        <p:grpSpPr>
          <a:xfrm>
            <a:off x="5235217" y="3652326"/>
            <a:ext cx="379767" cy="380480"/>
            <a:chOff x="1195500" y="238125"/>
            <a:chExt cx="5209425" cy="5219200"/>
          </a:xfrm>
        </p:grpSpPr>
        <p:sp>
          <p:nvSpPr>
            <p:cNvPr id="338" name="Google Shape;338;p4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6" name="Google Shape;376;p4"/>
          <p:cNvCxnSpPr/>
          <p:nvPr/>
        </p:nvCxnSpPr>
        <p:spPr>
          <a:xfrm>
            <a:off x="1676551" y="3467881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7" name="Google Shape;377;p4"/>
          <p:cNvCxnSpPr/>
          <p:nvPr/>
        </p:nvCxnSpPr>
        <p:spPr>
          <a:xfrm>
            <a:off x="5774076" y="3479416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78" name="Google Shape;378;p4"/>
          <p:cNvGrpSpPr/>
          <p:nvPr/>
        </p:nvGrpSpPr>
        <p:grpSpPr>
          <a:xfrm>
            <a:off x="1137602" y="3641052"/>
            <a:ext cx="379958" cy="379958"/>
            <a:chOff x="1190625" y="238125"/>
            <a:chExt cx="5219200" cy="5219200"/>
          </a:xfrm>
        </p:grpSpPr>
        <p:sp>
          <p:nvSpPr>
            <p:cNvPr id="379" name="Google Shape;379;p4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1" name="Google Shape;471;p4"/>
          <p:cNvCxnSpPr/>
          <p:nvPr/>
        </p:nvCxnSpPr>
        <p:spPr>
          <a:xfrm>
            <a:off x="5774129" y="1869158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72" name="Google Shape;472;p4"/>
          <p:cNvCxnSpPr/>
          <p:nvPr/>
        </p:nvCxnSpPr>
        <p:spPr>
          <a:xfrm>
            <a:off x="1681217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73" name="Google Shape;473;p4"/>
          <p:cNvGrpSpPr/>
          <p:nvPr/>
        </p:nvGrpSpPr>
        <p:grpSpPr>
          <a:xfrm>
            <a:off x="5235217" y="2030586"/>
            <a:ext cx="379870" cy="403444"/>
            <a:chOff x="1343100" y="238125"/>
            <a:chExt cx="4914225" cy="5219200"/>
          </a:xfrm>
        </p:grpSpPr>
        <p:sp>
          <p:nvSpPr>
            <p:cNvPr id="474" name="Google Shape;474;p4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p4"/>
          <p:cNvGrpSpPr/>
          <p:nvPr/>
        </p:nvGrpSpPr>
        <p:grpSpPr>
          <a:xfrm>
            <a:off x="1134341" y="2113243"/>
            <a:ext cx="440505" cy="290018"/>
            <a:chOff x="5727616" y="4204699"/>
            <a:chExt cx="440505" cy="290018"/>
          </a:xfrm>
        </p:grpSpPr>
        <p:sp>
          <p:nvSpPr>
            <p:cNvPr id="521" name="Google Shape;521;p4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534" name="Google Shape;534;p5"/>
          <p:cNvSpPr txBox="1">
            <a:spLocks noGrp="1"/>
          </p:cNvSpPr>
          <p:nvPr>
            <p:ph type="subTitle" idx="4294967295"/>
          </p:nvPr>
        </p:nvSpPr>
        <p:spPr>
          <a:xfrm flipH="1">
            <a:off x="5669748" y="1977097"/>
            <a:ext cx="3227100" cy="77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Real-time object detection of different object categories in a video</a:t>
            </a:r>
            <a:endParaRPr/>
          </a:p>
        </p:txBody>
      </p:sp>
      <p:sp>
        <p:nvSpPr>
          <p:cNvPr id="535" name="Google Shape;535;p5"/>
          <p:cNvSpPr/>
          <p:nvPr/>
        </p:nvSpPr>
        <p:spPr>
          <a:xfrm>
            <a:off x="5228993" y="2180994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"/>
          <p:cNvSpPr txBox="1"/>
          <p:nvPr/>
        </p:nvSpPr>
        <p:spPr>
          <a:xfrm flipH="1">
            <a:off x="5669748" y="2797713"/>
            <a:ext cx="3227100" cy="77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MAP: above 45.7 on BDD100k Dataset</a:t>
            </a:r>
            <a:endParaRPr/>
          </a:p>
        </p:txBody>
      </p:sp>
      <p:sp>
        <p:nvSpPr>
          <p:cNvPr id="537" name="Google Shape;537;p5"/>
          <p:cNvSpPr/>
          <p:nvPr/>
        </p:nvSpPr>
        <p:spPr>
          <a:xfrm>
            <a:off x="5228993" y="3001610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"/>
          <p:cNvSpPr/>
          <p:nvPr/>
        </p:nvSpPr>
        <p:spPr>
          <a:xfrm rot="-5400000">
            <a:off x="1307833" y="286530"/>
            <a:ext cx="2610681" cy="509445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BDD100k_Object_Detection">
            <a:hlinkClick r:id="" action="ppaction://media"/>
            <a:extLst>
              <a:ext uri="{FF2B5EF4-FFF2-40B4-BE49-F238E27FC236}">
                <a16:creationId xmlns:a16="http://schemas.microsoft.com/office/drawing/2014/main" id="{A30E22FC-35F8-4DB3-97D0-0FB05D70B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5833" y="1663456"/>
            <a:ext cx="4164863" cy="23409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BDD100K Dataset</a:t>
            </a:r>
            <a:endParaRPr/>
          </a:p>
        </p:txBody>
      </p:sp>
      <p:grpSp>
        <p:nvGrpSpPr>
          <p:cNvPr id="545" name="Google Shape;545;p7"/>
          <p:cNvGrpSpPr/>
          <p:nvPr/>
        </p:nvGrpSpPr>
        <p:grpSpPr>
          <a:xfrm>
            <a:off x="184642" y="1340827"/>
            <a:ext cx="5108327" cy="3622431"/>
            <a:chOff x="3578510" y="1419647"/>
            <a:chExt cx="4021500" cy="3062887"/>
          </a:xfrm>
        </p:grpSpPr>
        <p:sp>
          <p:nvSpPr>
            <p:cNvPr id="546" name="Google Shape;546;p7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8" name="Google Shape;548;p7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549" name="Google Shape;549;p7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7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51" name="Google Shape;551;p7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52" name="Google Shape;552;p7"/>
          <p:cNvSpPr txBox="1">
            <a:spLocks noGrp="1"/>
          </p:cNvSpPr>
          <p:nvPr>
            <p:ph type="subTitle" idx="4294967295"/>
          </p:nvPr>
        </p:nvSpPr>
        <p:spPr>
          <a:xfrm flipH="1">
            <a:off x="5666026" y="1304563"/>
            <a:ext cx="322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100,000 HD video sequences of over 1,100-hour driving experience</a:t>
            </a:r>
            <a:endParaRPr sz="16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554" name="Google Shape;554;p7"/>
          <p:cNvSpPr txBox="1"/>
          <p:nvPr/>
        </p:nvSpPr>
        <p:spPr>
          <a:xfrm flipH="1">
            <a:off x="5666026" y="2100833"/>
            <a:ext cx="322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2D Bounding Boxes annotated on 100,000 images </a:t>
            </a:r>
            <a:endParaRPr/>
          </a:p>
        </p:txBody>
      </p:sp>
      <p:sp>
        <p:nvSpPr>
          <p:cNvPr id="556" name="Google Shape;556;p7"/>
          <p:cNvSpPr txBox="1"/>
          <p:nvPr/>
        </p:nvSpPr>
        <p:spPr>
          <a:xfrm flipH="1">
            <a:off x="5666026" y="2785167"/>
            <a:ext cx="322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13 different object classes</a:t>
            </a:r>
            <a:endParaRPr/>
          </a:p>
        </p:txBody>
      </p:sp>
      <p:sp>
        <p:nvSpPr>
          <p:cNvPr id="557" name="Google Shape;557;p7"/>
          <p:cNvSpPr txBox="1"/>
          <p:nvPr/>
        </p:nvSpPr>
        <p:spPr>
          <a:xfrm flipH="1">
            <a:off x="5666026" y="3415767"/>
            <a:ext cx="322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geographic, environmental, and weather diversity</a:t>
            </a:r>
            <a:endParaRPr/>
          </a:p>
        </p:txBody>
      </p:sp>
      <p:sp>
        <p:nvSpPr>
          <p:cNvPr id="558" name="Google Shape;558;p7"/>
          <p:cNvSpPr txBox="1"/>
          <p:nvPr/>
        </p:nvSpPr>
        <p:spPr>
          <a:xfrm flipH="1">
            <a:off x="5666026" y="4153422"/>
            <a:ext cx="3227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lang="en" sz="16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State-of-the-art: hybrid incremental net (MAP: 45.7, threshold: 0.5)</a:t>
            </a:r>
            <a:endParaRPr/>
          </a:p>
        </p:txBody>
      </p:sp>
      <p:pic>
        <p:nvPicPr>
          <p:cNvPr id="2" name="BDD100K_Trailer">
            <a:hlinkClick r:id="" action="ppaction://media"/>
            <a:extLst>
              <a:ext uri="{FF2B5EF4-FFF2-40B4-BE49-F238E27FC236}">
                <a16:creationId xmlns:a16="http://schemas.microsoft.com/office/drawing/2014/main" id="{43FD8A77-2CDC-4C7D-9A70-80A448508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376" y="1528918"/>
            <a:ext cx="4665785" cy="2624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"/>
          <p:cNvSpPr txBox="1">
            <a:spLocks noGrp="1"/>
          </p:cNvSpPr>
          <p:nvPr>
            <p:ph type="title"/>
          </p:nvPr>
        </p:nvSpPr>
        <p:spPr>
          <a:xfrm>
            <a:off x="-91925" y="1524725"/>
            <a:ext cx="1996949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800"/>
              <a:t>State Of The Art Real-Time Object Detection</a:t>
            </a:r>
            <a:endParaRPr sz="2800"/>
          </a:p>
        </p:txBody>
      </p:sp>
      <p:cxnSp>
        <p:nvCxnSpPr>
          <p:cNvPr id="564" name="Google Shape;564;p6"/>
          <p:cNvCxnSpPr/>
          <p:nvPr/>
        </p:nvCxnSpPr>
        <p:spPr>
          <a:xfrm>
            <a:off x="3934925" y="630600"/>
            <a:ext cx="0" cy="400323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5" name="Google Shape;565;p6"/>
          <p:cNvSpPr txBox="1"/>
          <p:nvPr/>
        </p:nvSpPr>
        <p:spPr>
          <a:xfrm>
            <a:off x="1766875" y="1193223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YOLOv4-P7</a:t>
            </a:r>
            <a:b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(CSP-P7, multi-scale)</a:t>
            </a:r>
            <a:endParaRPr sz="12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566" name="Google Shape;566;p6"/>
          <p:cNvSpPr txBox="1"/>
          <p:nvPr/>
        </p:nvSpPr>
        <p:spPr>
          <a:xfrm>
            <a:off x="4039125" y="1193223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MAP: 55.4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FPS: 16</a:t>
            </a:r>
            <a:endParaRPr sz="1200" b="1" i="0" u="none" strike="noStrike" cap="non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67" name="Google Shape;567;p6"/>
          <p:cNvSpPr txBox="1"/>
          <p:nvPr/>
        </p:nvSpPr>
        <p:spPr>
          <a:xfrm>
            <a:off x="4039125" y="1934323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MAP: 55.1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FPS: 6.5</a:t>
            </a:r>
            <a:endParaRPr/>
          </a:p>
        </p:txBody>
      </p:sp>
      <p:sp>
        <p:nvSpPr>
          <p:cNvPr id="568" name="Google Shape;568;p6"/>
          <p:cNvSpPr txBox="1"/>
          <p:nvPr/>
        </p:nvSpPr>
        <p:spPr>
          <a:xfrm>
            <a:off x="1766875" y="267349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NAS-FPN AmoebaNet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(7 @ 384)</a:t>
            </a:r>
            <a:endParaRPr sz="12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569" name="Google Shape;569;p6"/>
          <p:cNvSpPr txBox="1"/>
          <p:nvPr/>
        </p:nvSpPr>
        <p:spPr>
          <a:xfrm>
            <a:off x="4039125" y="3412673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MAP: 47.5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FPS: 73</a:t>
            </a:r>
            <a:endParaRPr/>
          </a:p>
        </p:txBody>
      </p:sp>
      <p:sp>
        <p:nvSpPr>
          <p:cNvPr id="570" name="Google Shape;570;p6"/>
          <p:cNvSpPr txBox="1"/>
          <p:nvPr/>
        </p:nvSpPr>
        <p:spPr>
          <a:xfrm>
            <a:off x="1766875" y="1934323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EfficientDet-D7x</a:t>
            </a:r>
            <a:b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(single-scale)</a:t>
            </a:r>
            <a:endParaRPr/>
          </a:p>
        </p:txBody>
      </p:sp>
      <p:sp>
        <p:nvSpPr>
          <p:cNvPr id="571" name="Google Shape;571;p6"/>
          <p:cNvSpPr txBox="1"/>
          <p:nvPr/>
        </p:nvSpPr>
        <p:spPr>
          <a:xfrm>
            <a:off x="4039125" y="267349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MAP: 48.3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FPS: 3.6</a:t>
            </a:r>
            <a:endParaRPr/>
          </a:p>
        </p:txBody>
      </p:sp>
      <p:sp>
        <p:nvSpPr>
          <p:cNvPr id="572" name="Google Shape;572;p6"/>
          <p:cNvSpPr txBox="1"/>
          <p:nvPr/>
        </p:nvSpPr>
        <p:spPr>
          <a:xfrm>
            <a:off x="1766875" y="341459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YOLOv4-CSP</a:t>
            </a:r>
            <a:b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CD53s 640</a:t>
            </a:r>
            <a:endParaRPr/>
          </a:p>
        </p:txBody>
      </p:sp>
      <p:cxnSp>
        <p:nvCxnSpPr>
          <p:cNvPr id="573" name="Google Shape;573;p6"/>
          <p:cNvCxnSpPr>
            <a:stCxn id="565" idx="3"/>
            <a:endCxn id="566" idx="1"/>
          </p:cNvCxnSpPr>
          <p:nvPr/>
        </p:nvCxnSpPr>
        <p:spPr>
          <a:xfrm>
            <a:off x="3830575" y="1506423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4" name="Google Shape;574;p6"/>
          <p:cNvCxnSpPr>
            <a:stCxn id="570" idx="3"/>
            <a:endCxn id="567" idx="1"/>
          </p:cNvCxnSpPr>
          <p:nvPr/>
        </p:nvCxnSpPr>
        <p:spPr>
          <a:xfrm>
            <a:off x="3830575" y="2247523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5" name="Google Shape;575;p6"/>
          <p:cNvCxnSpPr>
            <a:stCxn id="568" idx="3"/>
            <a:endCxn id="571" idx="1"/>
          </p:cNvCxnSpPr>
          <p:nvPr/>
        </p:nvCxnSpPr>
        <p:spPr>
          <a:xfrm>
            <a:off x="3830575" y="2986698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6" name="Google Shape;576;p6"/>
          <p:cNvCxnSpPr>
            <a:stCxn id="572" idx="3"/>
            <a:endCxn id="569" idx="1"/>
          </p:cNvCxnSpPr>
          <p:nvPr/>
        </p:nvCxnSpPr>
        <p:spPr>
          <a:xfrm rot="10800000" flipH="1">
            <a:off x="3830575" y="3725998"/>
            <a:ext cx="208500" cy="1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7" name="Google Shape;577;p6"/>
          <p:cNvCxnSpPr/>
          <p:nvPr/>
        </p:nvCxnSpPr>
        <p:spPr>
          <a:xfrm>
            <a:off x="7238975" y="630600"/>
            <a:ext cx="0" cy="403416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8" name="Google Shape;578;p6"/>
          <p:cNvSpPr txBox="1"/>
          <p:nvPr/>
        </p:nvSpPr>
        <p:spPr>
          <a:xfrm>
            <a:off x="5071050" y="8983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YOLO</a:t>
            </a:r>
            <a:endParaRPr sz="12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579" name="Google Shape;579;p6"/>
          <p:cNvSpPr txBox="1"/>
          <p:nvPr/>
        </p:nvSpPr>
        <p:spPr>
          <a:xfrm>
            <a:off x="7343300" y="8983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MAP: 63.4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FPS: 46</a:t>
            </a:r>
            <a:endParaRPr/>
          </a:p>
        </p:txBody>
      </p:sp>
      <p:sp>
        <p:nvSpPr>
          <p:cNvPr id="580" name="Google Shape;580;p6"/>
          <p:cNvSpPr txBox="1"/>
          <p:nvPr/>
        </p:nvSpPr>
        <p:spPr>
          <a:xfrm>
            <a:off x="7343300" y="16394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MAP: 79.1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FPS: 24</a:t>
            </a:r>
            <a:endParaRPr/>
          </a:p>
        </p:txBody>
      </p:sp>
      <p:sp>
        <p:nvSpPr>
          <p:cNvPr id="581" name="Google Shape;581;p6"/>
          <p:cNvSpPr txBox="1"/>
          <p:nvPr/>
        </p:nvSpPr>
        <p:spPr>
          <a:xfrm>
            <a:off x="5071050" y="23786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BlitzNet512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(s8)</a:t>
            </a:r>
            <a:endParaRPr sz="1200" b="0" i="0" u="none" strike="noStrike" cap="non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582" name="Google Shape;582;p6"/>
          <p:cNvSpPr txBox="1"/>
          <p:nvPr/>
        </p:nvSpPr>
        <p:spPr>
          <a:xfrm>
            <a:off x="7343300" y="311777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MAP: 80.5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FPS: 9</a:t>
            </a:r>
            <a:endParaRPr/>
          </a:p>
        </p:txBody>
      </p:sp>
      <p:sp>
        <p:nvSpPr>
          <p:cNvPr id="583" name="Google Shape;583;p6"/>
          <p:cNvSpPr txBox="1"/>
          <p:nvPr/>
        </p:nvSpPr>
        <p:spPr>
          <a:xfrm>
            <a:off x="5071050" y="16394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BlitzNet512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(s4)</a:t>
            </a:r>
            <a:endParaRPr/>
          </a:p>
        </p:txBody>
      </p:sp>
      <p:sp>
        <p:nvSpPr>
          <p:cNvPr id="584" name="Google Shape;584;p6"/>
          <p:cNvSpPr txBox="1"/>
          <p:nvPr/>
        </p:nvSpPr>
        <p:spPr>
          <a:xfrm>
            <a:off x="7343300" y="23786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MAP: 81.5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FPS: 19.5</a:t>
            </a:r>
            <a:endParaRPr/>
          </a:p>
        </p:txBody>
      </p:sp>
      <p:sp>
        <p:nvSpPr>
          <p:cNvPr id="585" name="Google Shape;585;p6"/>
          <p:cNvSpPr txBox="1"/>
          <p:nvPr/>
        </p:nvSpPr>
        <p:spPr>
          <a:xfrm>
            <a:off x="5071050" y="31197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R-FCN</a:t>
            </a:r>
            <a:endParaRPr/>
          </a:p>
        </p:txBody>
      </p:sp>
      <p:cxnSp>
        <p:nvCxnSpPr>
          <p:cNvPr id="586" name="Google Shape;586;p6"/>
          <p:cNvCxnSpPr>
            <a:stCxn id="578" idx="3"/>
            <a:endCxn id="579" idx="1"/>
          </p:cNvCxnSpPr>
          <p:nvPr/>
        </p:nvCxnSpPr>
        <p:spPr>
          <a:xfrm>
            <a:off x="7134750" y="1211525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7" name="Google Shape;587;p6"/>
          <p:cNvCxnSpPr>
            <a:stCxn id="583" idx="3"/>
            <a:endCxn id="580" idx="1"/>
          </p:cNvCxnSpPr>
          <p:nvPr/>
        </p:nvCxnSpPr>
        <p:spPr>
          <a:xfrm>
            <a:off x="7134750" y="1952625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8" name="Google Shape;588;p6"/>
          <p:cNvCxnSpPr>
            <a:stCxn id="581" idx="3"/>
            <a:endCxn id="584" idx="1"/>
          </p:cNvCxnSpPr>
          <p:nvPr/>
        </p:nvCxnSpPr>
        <p:spPr>
          <a:xfrm>
            <a:off x="7134750" y="269180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9" name="Google Shape;589;p6"/>
          <p:cNvCxnSpPr>
            <a:stCxn id="585" idx="3"/>
            <a:endCxn id="582" idx="1"/>
          </p:cNvCxnSpPr>
          <p:nvPr/>
        </p:nvCxnSpPr>
        <p:spPr>
          <a:xfrm rot="10800000" flipH="1">
            <a:off x="7134750" y="3431100"/>
            <a:ext cx="208500" cy="1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0" name="Google Shape;590;p6"/>
          <p:cNvSpPr txBox="1"/>
          <p:nvPr/>
        </p:nvSpPr>
        <p:spPr>
          <a:xfrm>
            <a:off x="3385440" y="95351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COCO Dataset</a:t>
            </a:r>
            <a:endParaRPr/>
          </a:p>
        </p:txBody>
      </p:sp>
      <p:sp>
        <p:nvSpPr>
          <p:cNvPr id="591" name="Google Shape;591;p6"/>
          <p:cNvSpPr txBox="1"/>
          <p:nvPr/>
        </p:nvSpPr>
        <p:spPr>
          <a:xfrm>
            <a:off x="6585265" y="8173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PASCAL VOC 2007</a:t>
            </a:r>
            <a:endParaRPr/>
          </a:p>
        </p:txBody>
      </p:sp>
      <p:sp>
        <p:nvSpPr>
          <p:cNvPr id="592" name="Google Shape;592;p6"/>
          <p:cNvSpPr txBox="1"/>
          <p:nvPr/>
        </p:nvSpPr>
        <p:spPr>
          <a:xfrm>
            <a:off x="7343300" y="375791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MAP: 73.2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FPS: 7</a:t>
            </a:r>
            <a:endParaRPr/>
          </a:p>
        </p:txBody>
      </p:sp>
      <p:sp>
        <p:nvSpPr>
          <p:cNvPr id="593" name="Google Shape;593;p6"/>
          <p:cNvSpPr txBox="1"/>
          <p:nvPr/>
        </p:nvSpPr>
        <p:spPr>
          <a:xfrm>
            <a:off x="5071050" y="375983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Faster R-CNN</a:t>
            </a:r>
            <a:endParaRPr/>
          </a:p>
        </p:txBody>
      </p:sp>
      <p:cxnSp>
        <p:nvCxnSpPr>
          <p:cNvPr id="594" name="Google Shape;594;p6"/>
          <p:cNvCxnSpPr>
            <a:stCxn id="593" idx="3"/>
            <a:endCxn id="592" idx="1"/>
          </p:cNvCxnSpPr>
          <p:nvPr/>
        </p:nvCxnSpPr>
        <p:spPr>
          <a:xfrm rot="10800000" flipH="1">
            <a:off x="7134750" y="4071239"/>
            <a:ext cx="208500" cy="1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Faster RCNN</a:t>
            </a:r>
            <a:endParaRPr/>
          </a:p>
        </p:txBody>
      </p:sp>
      <p:pic>
        <p:nvPicPr>
          <p:cNvPr id="600" name="Google Shape;60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174" y="1329655"/>
            <a:ext cx="8039651" cy="2903883"/>
          </a:xfrm>
          <a:prstGeom prst="roundRect">
            <a:avLst>
              <a:gd name="adj" fmla="val 11111"/>
            </a:avLst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" dist="50800" dir="7200000" algn="tl" rotWithShape="0">
              <a:srgbClr val="000000">
                <a:alpha val="4470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YOLO</a:t>
            </a:r>
            <a:endParaRPr/>
          </a:p>
        </p:txBody>
      </p:sp>
      <p:pic>
        <p:nvPicPr>
          <p:cNvPr id="606" name="Google Shape;60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335" y="1392678"/>
            <a:ext cx="8101329" cy="30650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On-screen Show (16:9)</PresentationFormat>
  <Paragraphs>105</Paragraphs>
  <Slides>12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Anton</vt:lpstr>
      <vt:lpstr>Rajdhani</vt:lpstr>
      <vt:lpstr>Advent Pro Light</vt:lpstr>
      <vt:lpstr>Fira Sans Condensed</vt:lpstr>
      <vt:lpstr>Arial</vt:lpstr>
      <vt:lpstr>Fira Sans Condensed Light</vt:lpstr>
      <vt:lpstr>Josefin Slab</vt:lpstr>
      <vt:lpstr>Ai Tech Agency by Slidesgo</vt:lpstr>
      <vt:lpstr>Real-time Object Detection for Autonomous Driving using Deep Learning</vt:lpstr>
      <vt:lpstr>Problem Framing</vt:lpstr>
      <vt:lpstr>OUR MOTIVATION</vt:lpstr>
      <vt:lpstr>WHAT DO WE DO?</vt:lpstr>
      <vt:lpstr>OUR GOAL</vt:lpstr>
      <vt:lpstr>The BDD100K Dataset</vt:lpstr>
      <vt:lpstr>State Of The Art Real-Time Object Detection</vt:lpstr>
      <vt:lpstr>Faster RCNN</vt:lpstr>
      <vt:lpstr>YOLO</vt:lpstr>
      <vt:lpstr>Preliminary Results</vt:lpstr>
      <vt:lpstr>PROJECT SCHEDULE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Object Detection for Autonomous Driving using Deep Learning</dc:title>
  <dc:creator>Alen Smajić</dc:creator>
  <cp:lastModifiedBy>Alen Smajić</cp:lastModifiedBy>
  <cp:revision>1</cp:revision>
  <dcterms:modified xsi:type="dcterms:W3CDTF">2020-12-13T00:11:29Z</dcterms:modified>
</cp:coreProperties>
</file>